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eorgia"/>
          <a:ea typeface="Georgia"/>
          <a:cs typeface="Georg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Georgia"/>
          <a:ea typeface="Georgia"/>
          <a:cs typeface="Georg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Georgia"/>
          <a:ea typeface="Georgia"/>
          <a:cs typeface="Georg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Georgia"/>
          <a:ea typeface="Georgia"/>
          <a:cs typeface="Georgi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Georgia"/>
          <a:ea typeface="Georgia"/>
          <a:cs typeface="Georgi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eorgia"/>
          <a:ea typeface="Georgia"/>
          <a:cs typeface="Georgia"/>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eorgia"/>
          <a:ea typeface="Georgia"/>
          <a:cs typeface="Georgia"/>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Georgia"/>
          <a:ea typeface="Georgia"/>
          <a:cs typeface="Georgi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Georgia"/>
          <a:ea typeface="Georgia"/>
          <a:cs typeface="Georgi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Georgia"/>
          <a:ea typeface="Georgia"/>
          <a:cs typeface="Georgi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Georgia"/>
          <a:ea typeface="Georgia"/>
          <a:cs typeface="Georgi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Georgia"/>
          <a:ea typeface="Georgia"/>
          <a:cs typeface="Georgia"/>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Georgia"/>
          <a:ea typeface="Georgia"/>
          <a:cs typeface="Georgi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23"/>
    <p:restoredTop sz="94694"/>
  </p:normalViewPr>
  <p:slideViewPr>
    <p:cSldViewPr snapToGrid="0" showGuides="1">
      <p:cViewPr varScale="1">
        <p:scale>
          <a:sx n="121" d="100"/>
          <a:sy n="121" d="100"/>
        </p:scale>
        <p:origin x="888"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1143000" y="685800"/>
            <a:ext cx="4572000" cy="3429000"/>
          </a:xfrm>
          <a:prstGeom prst="rect">
            <a:avLst/>
          </a:prstGeom>
        </p:spPr>
        <p:txBody>
          <a:bodyPr/>
          <a:lstStyle/>
          <a:p>
            <a:endParaRPr/>
          </a:p>
        </p:txBody>
      </p:sp>
      <p:sp>
        <p:nvSpPr>
          <p:cNvPr id="102" name="Shape 10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lIns="45699" tIns="45699" rIns="45699" bIns="45699">
            <a:normAutofit/>
          </a:bodyPr>
          <a:lstStyle>
            <a:lvl1pPr algn="ctr">
              <a:lnSpc>
                <a:spcPct val="90000"/>
              </a:lnSpc>
              <a:spcBef>
                <a:spcPts val="1000"/>
              </a:spcBef>
              <a:defRPr sz="2400"/>
            </a:lvl1pPr>
            <a:lvl2pPr algn="ctr">
              <a:lnSpc>
                <a:spcPct val="90000"/>
              </a:lnSpc>
              <a:spcBef>
                <a:spcPts val="1000"/>
              </a:spcBef>
              <a:defRPr sz="2400"/>
            </a:lvl2pPr>
            <a:lvl3pPr algn="ctr">
              <a:lnSpc>
                <a:spcPct val="90000"/>
              </a:lnSpc>
              <a:spcBef>
                <a:spcPts val="1000"/>
              </a:spcBef>
              <a:defRPr sz="2400"/>
            </a:lvl3pPr>
            <a:lvl4pPr algn="ctr">
              <a:lnSpc>
                <a:spcPct val="90000"/>
              </a:lnSpc>
              <a:spcBef>
                <a:spcPts val="1000"/>
              </a:spcBef>
              <a:defRPr sz="2400"/>
            </a:lvl4pPr>
            <a:lvl5pPr algn="ctr">
              <a:lnSpc>
                <a:spcPct val="90000"/>
              </a:lnSpc>
              <a:spcBef>
                <a:spcPts val="1000"/>
              </a:spcBef>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sp>
        <p:nvSpPr>
          <p:cNvPr id="93" name="Title Text"/>
          <p:cNvSpPr txBox="1">
            <a:spLocks noGrp="1"/>
          </p:cNvSpPr>
          <p:nvPr>
            <p:ph type="title"/>
          </p:nvPr>
        </p:nvSpPr>
        <p:spPr>
          <a:xfrm rot="5400000">
            <a:off x="7133431" y="1956593"/>
            <a:ext cx="5811839" cy="2628901"/>
          </a:xfrm>
          <a:prstGeom prst="rect">
            <a:avLst/>
          </a:prstGeom>
        </p:spPr>
        <p:txBody>
          <a:bodyPr/>
          <a:lstStyle/>
          <a:p>
            <a:r>
              <a:t>Title Text</a:t>
            </a:r>
          </a:p>
        </p:txBody>
      </p:sp>
      <p:sp>
        <p:nvSpPr>
          <p:cNvPr id="94" name="Body Level One…"/>
          <p:cNvSpPr txBox="1">
            <a:spLocks noGrp="1"/>
          </p:cNvSpPr>
          <p:nvPr>
            <p:ph type="body" idx="1"/>
          </p:nvPr>
        </p:nvSpPr>
        <p:spPr>
          <a:xfrm rot="5400000">
            <a:off x="1799431" y="-596107"/>
            <a:ext cx="5811838" cy="7734301"/>
          </a:xfrm>
          <a:prstGeom prst="rect">
            <a:avLst/>
          </a:prstGeom>
        </p:spPr>
        <p:txBody>
          <a:bodyPr lIns="45699" tIns="45699" rIns="45699" bIns="45699">
            <a:normAutofit/>
          </a:bodyPr>
          <a:lstStyle>
            <a:lvl1pPr marL="457200" indent="-342900">
              <a:lnSpc>
                <a:spcPct val="90000"/>
              </a:lnSpc>
              <a:spcBef>
                <a:spcPts val="1000"/>
              </a:spcBef>
              <a:buClr>
                <a:srgbClr val="000000"/>
              </a:buClr>
              <a:buSzPts val="1400"/>
              <a:buFont typeface="Arial"/>
              <a:buChar char="•"/>
            </a:lvl1pPr>
            <a:lvl2pPr marL="914400" indent="-342900">
              <a:lnSpc>
                <a:spcPct val="90000"/>
              </a:lnSpc>
              <a:spcBef>
                <a:spcPts val="1000"/>
              </a:spcBef>
              <a:buClr>
                <a:srgbClr val="000000"/>
              </a:buClr>
              <a:buSzPts val="1400"/>
              <a:buFont typeface="Arial"/>
              <a:buChar char="•"/>
            </a:lvl2pPr>
            <a:lvl3pPr marL="1371600" indent="-342900">
              <a:lnSpc>
                <a:spcPct val="90000"/>
              </a:lnSpc>
              <a:spcBef>
                <a:spcPts val="1000"/>
              </a:spcBef>
              <a:buClr>
                <a:srgbClr val="000000"/>
              </a:buClr>
              <a:buSzPts val="1400"/>
              <a:buFont typeface="Arial"/>
              <a:buChar char="•"/>
            </a:lvl3pPr>
            <a:lvl4pPr marL="1828800" indent="-342900">
              <a:lnSpc>
                <a:spcPct val="90000"/>
              </a:lnSpc>
              <a:spcBef>
                <a:spcPts val="1000"/>
              </a:spcBef>
              <a:buClr>
                <a:srgbClr val="000000"/>
              </a:buClr>
              <a:buSzPts val="1400"/>
              <a:buFont typeface="Arial"/>
              <a:buChar char="•"/>
            </a:lvl4pPr>
            <a:lvl5pPr marL="2286000" indent="-342900">
              <a:lnSpc>
                <a:spcPct val="90000"/>
              </a:lnSpc>
              <a:spcBef>
                <a:spcPts val="1000"/>
              </a:spcBef>
              <a:buClr>
                <a:srgbClr val="000000"/>
              </a:buClr>
              <a:buSzPts val="1400"/>
              <a:buFont typeface="Arial"/>
              <a:buChar char="•"/>
            </a:lvl5p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21" name="Body Level One…"/>
          <p:cNvSpPr txBox="1">
            <a:spLocks noGrp="1"/>
          </p:cNvSpPr>
          <p:nvPr>
            <p:ph type="body" sz="quarter" idx="1"/>
          </p:nvPr>
        </p:nvSpPr>
        <p:spPr>
          <a:xfrm>
            <a:off x="831850" y="4589462"/>
            <a:ext cx="10515600" cy="1500188"/>
          </a:xfrm>
          <a:prstGeom prst="rect">
            <a:avLst/>
          </a:prstGeom>
        </p:spPr>
        <p:txBody>
          <a:bodyPr lIns="45699" tIns="45699" rIns="45699" bIns="45699">
            <a:normAutofit/>
          </a:bodyPr>
          <a:lstStyle>
            <a:lvl1pPr marL="228600" indent="0">
              <a:lnSpc>
                <a:spcPct val="90000"/>
              </a:lnSpc>
              <a:spcBef>
                <a:spcPts val="1000"/>
              </a:spcBef>
              <a:defRPr sz="2400">
                <a:solidFill>
                  <a:srgbClr val="888888"/>
                </a:solidFill>
              </a:defRPr>
            </a:lvl1pPr>
            <a:lvl2pPr marL="228600" indent="457200">
              <a:lnSpc>
                <a:spcPct val="90000"/>
              </a:lnSpc>
              <a:spcBef>
                <a:spcPts val="1000"/>
              </a:spcBef>
              <a:defRPr sz="2400">
                <a:solidFill>
                  <a:srgbClr val="888888"/>
                </a:solidFill>
              </a:defRPr>
            </a:lvl2pPr>
            <a:lvl3pPr marL="228600" indent="914400">
              <a:lnSpc>
                <a:spcPct val="90000"/>
              </a:lnSpc>
              <a:spcBef>
                <a:spcPts val="1000"/>
              </a:spcBef>
              <a:defRPr sz="2400">
                <a:solidFill>
                  <a:srgbClr val="888888"/>
                </a:solidFill>
              </a:defRPr>
            </a:lvl3pPr>
            <a:lvl4pPr marL="228600" indent="1371600">
              <a:lnSpc>
                <a:spcPct val="90000"/>
              </a:lnSpc>
              <a:spcBef>
                <a:spcPts val="1000"/>
              </a:spcBef>
              <a:defRPr sz="2400">
                <a:solidFill>
                  <a:srgbClr val="888888"/>
                </a:solidFill>
              </a:defRPr>
            </a:lvl4pPr>
            <a:lvl5pPr marL="228600" indent="1828800">
              <a:lnSpc>
                <a:spcPct val="90000"/>
              </a:lnSpc>
              <a:spcBef>
                <a:spcPts val="1000"/>
              </a:spcBef>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sp>
        <p:nvSpPr>
          <p:cNvPr id="3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38" name="Body Level One…"/>
          <p:cNvSpPr txBox="1">
            <a:spLocks noGrp="1"/>
          </p:cNvSpPr>
          <p:nvPr>
            <p:ph type="body" sz="quarter" idx="1"/>
          </p:nvPr>
        </p:nvSpPr>
        <p:spPr>
          <a:xfrm>
            <a:off x="839787" y="1681163"/>
            <a:ext cx="5157789" cy="823913"/>
          </a:xfrm>
          <a:prstGeom prst="rect">
            <a:avLst/>
          </a:prstGeom>
        </p:spPr>
        <p:txBody>
          <a:bodyPr lIns="45699" tIns="45699" rIns="45699" bIns="45699" anchor="b">
            <a:normAutofit/>
          </a:bodyPr>
          <a:lstStyle>
            <a:lvl1pPr marL="228600" indent="0">
              <a:lnSpc>
                <a:spcPct val="90000"/>
              </a:lnSpc>
              <a:spcBef>
                <a:spcPts val="1000"/>
              </a:spcBef>
              <a:defRPr sz="2400" b="1"/>
            </a:lvl1pPr>
            <a:lvl2pPr marL="228600" indent="457200">
              <a:lnSpc>
                <a:spcPct val="90000"/>
              </a:lnSpc>
              <a:spcBef>
                <a:spcPts val="1000"/>
              </a:spcBef>
              <a:defRPr sz="2400" b="1"/>
            </a:lvl2pPr>
            <a:lvl3pPr marL="228600" indent="914400">
              <a:lnSpc>
                <a:spcPct val="90000"/>
              </a:lnSpc>
              <a:spcBef>
                <a:spcPts val="1000"/>
              </a:spcBef>
              <a:defRPr sz="2400" b="1"/>
            </a:lvl3pPr>
            <a:lvl4pPr marL="228600" indent="1371600">
              <a:lnSpc>
                <a:spcPct val="90000"/>
              </a:lnSpc>
              <a:spcBef>
                <a:spcPts val="1000"/>
              </a:spcBef>
              <a:defRPr sz="2400" b="1"/>
            </a:lvl4pPr>
            <a:lvl5pPr marL="228600" indent="1828800">
              <a:lnSpc>
                <a:spcPct val="90000"/>
              </a:lnSpc>
              <a:spcBef>
                <a:spcPts val="1000"/>
              </a:spcBef>
              <a:defRPr sz="2400" b="1"/>
            </a:lvl5pPr>
          </a:lstStyle>
          <a:p>
            <a:r>
              <a:t>Body Level One</a:t>
            </a:r>
          </a:p>
          <a:p>
            <a:pPr lvl="1"/>
            <a:r>
              <a:t>Body Level Two</a:t>
            </a:r>
          </a:p>
          <a:p>
            <a:pPr lvl="2"/>
            <a:r>
              <a:t>Body Level Three</a:t>
            </a:r>
          </a:p>
          <a:p>
            <a:pPr lvl="3"/>
            <a:r>
              <a:t>Body Level Four</a:t>
            </a:r>
          </a:p>
          <a:p>
            <a:pPr lvl="4"/>
            <a:r>
              <a:t>Body Level Five</a:t>
            </a:r>
          </a:p>
        </p:txBody>
      </p:sp>
      <p:sp>
        <p:nvSpPr>
          <p:cNvPr id="39" name="Google Shape;39;p13"/>
          <p:cNvSpPr txBox="1">
            <a:spLocks noGrp="1"/>
          </p:cNvSpPr>
          <p:nvPr>
            <p:ph type="body" sz="half" idx="21"/>
          </p:nvPr>
        </p:nvSpPr>
        <p:spPr>
          <a:xfrm>
            <a:off x="839787" y="2505075"/>
            <a:ext cx="5157789" cy="3684588"/>
          </a:xfrm>
          <a:prstGeom prst="rect">
            <a:avLst/>
          </a:prstGeom>
        </p:spPr>
        <p:txBody>
          <a:bodyPr lIns="45699" tIns="45699" rIns="45699" bIns="45699">
            <a:normAutofit/>
          </a:bodyPr>
          <a:lstStyle/>
          <a:p>
            <a:pPr marL="457200" indent="-342900">
              <a:lnSpc>
                <a:spcPct val="90000"/>
              </a:lnSpc>
              <a:spcBef>
                <a:spcPts val="1000"/>
              </a:spcBef>
              <a:buClr>
                <a:srgbClr val="000000"/>
              </a:buClr>
              <a:buSzPts val="1400"/>
              <a:buFont typeface="Arial"/>
              <a:buChar char="•"/>
            </a:pPr>
            <a:endParaRPr/>
          </a:p>
        </p:txBody>
      </p:sp>
      <p:sp>
        <p:nvSpPr>
          <p:cNvPr id="40" name="Google Shape;40;p13"/>
          <p:cNvSpPr txBox="1">
            <a:spLocks noGrp="1"/>
          </p:cNvSpPr>
          <p:nvPr>
            <p:ph type="body" sz="quarter" idx="22"/>
          </p:nvPr>
        </p:nvSpPr>
        <p:spPr>
          <a:xfrm>
            <a:off x="6172200" y="1681163"/>
            <a:ext cx="5183188" cy="823913"/>
          </a:xfrm>
          <a:prstGeom prst="rect">
            <a:avLst/>
          </a:prstGeom>
        </p:spPr>
        <p:txBody>
          <a:bodyPr lIns="45699" tIns="45699" rIns="45699" bIns="45699" anchor="b">
            <a:normAutofit/>
          </a:bodyPr>
          <a:lstStyle/>
          <a:p>
            <a:pPr marL="228600" indent="0">
              <a:lnSpc>
                <a:spcPct val="90000"/>
              </a:lnSpc>
              <a:spcBef>
                <a:spcPts val="1000"/>
              </a:spcBef>
              <a:defRPr sz="2400" b="1"/>
            </a:pPr>
            <a:endParaRPr/>
          </a:p>
        </p:txBody>
      </p:sp>
      <p:sp>
        <p:nvSpPr>
          <p:cNvPr id="41" name="Google Shape;41;p13"/>
          <p:cNvSpPr txBox="1">
            <a:spLocks noGrp="1"/>
          </p:cNvSpPr>
          <p:nvPr>
            <p:ph type="body" sz="half" idx="23"/>
          </p:nvPr>
        </p:nvSpPr>
        <p:spPr>
          <a:xfrm>
            <a:off x="6172200" y="2505075"/>
            <a:ext cx="5183188" cy="3684588"/>
          </a:xfrm>
          <a:prstGeom prst="rect">
            <a:avLst/>
          </a:prstGeom>
        </p:spPr>
        <p:txBody>
          <a:bodyPr lIns="45699" tIns="45699" rIns="45699" bIns="45699">
            <a:normAutofit/>
          </a:bodyPr>
          <a:lstStyle/>
          <a:p>
            <a:pPr marL="457200" indent="-342900">
              <a:lnSpc>
                <a:spcPct val="90000"/>
              </a:lnSpc>
              <a:spcBef>
                <a:spcPts val="1000"/>
              </a:spcBef>
              <a:buClr>
                <a:srgbClr val="000000"/>
              </a:buClr>
              <a:buSzPts val="1400"/>
              <a:buFont typeface="Arial"/>
              <a:buChar char="•"/>
            </a:pPr>
            <a:endParaRP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9" name="Title Text"/>
          <p:cNvSpPr txBox="1">
            <a:spLocks noGrp="1"/>
          </p:cNvSpPr>
          <p:nvPr>
            <p:ph type="title"/>
          </p:nvPr>
        </p:nvSpPr>
        <p:spPr>
          <a:prstGeom prst="rect">
            <a:avLst/>
          </a:prstGeom>
        </p:spPr>
        <p:txBody>
          <a:bodyPr/>
          <a:lstStyle/>
          <a:p>
            <a:r>
              <a:t>Title Text</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sp>
        <p:nvSpPr>
          <p:cNvPr id="64"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65" name="Body Level One…"/>
          <p:cNvSpPr txBox="1">
            <a:spLocks noGrp="1"/>
          </p:cNvSpPr>
          <p:nvPr>
            <p:ph type="body" sz="half" idx="1"/>
          </p:nvPr>
        </p:nvSpPr>
        <p:spPr>
          <a:xfrm>
            <a:off x="5183187" y="987425"/>
            <a:ext cx="6172201" cy="4873625"/>
          </a:xfrm>
          <a:prstGeom prst="rect">
            <a:avLst/>
          </a:prstGeom>
        </p:spPr>
        <p:txBody>
          <a:bodyPr lIns="45699" tIns="45699" rIns="45699" bIns="45699">
            <a:normAutofit/>
          </a:bodyPr>
          <a:lstStyle>
            <a:lvl1pPr marL="457200" indent="-431800">
              <a:lnSpc>
                <a:spcPct val="90000"/>
              </a:lnSpc>
              <a:spcBef>
                <a:spcPts val="1000"/>
              </a:spcBef>
              <a:buClr>
                <a:srgbClr val="000000"/>
              </a:buClr>
              <a:buSzPts val="3200"/>
              <a:buFont typeface="Arial"/>
              <a:buChar char="•"/>
              <a:defRPr sz="3200"/>
            </a:lvl1pPr>
            <a:lvl2pPr marL="972457" indent="-464457">
              <a:lnSpc>
                <a:spcPct val="90000"/>
              </a:lnSpc>
              <a:spcBef>
                <a:spcPts val="1000"/>
              </a:spcBef>
              <a:buClr>
                <a:srgbClr val="000000"/>
              </a:buClr>
              <a:buSzPts val="3200"/>
              <a:buFont typeface="Arial"/>
              <a:buChar char="•"/>
              <a:defRPr sz="3200"/>
            </a:lvl2pPr>
            <a:lvl3pPr marL="1498600" indent="-508000">
              <a:lnSpc>
                <a:spcPct val="90000"/>
              </a:lnSpc>
              <a:spcBef>
                <a:spcPts val="1000"/>
              </a:spcBef>
              <a:buClr>
                <a:srgbClr val="000000"/>
              </a:buClr>
              <a:buSzPts val="3200"/>
              <a:buFont typeface="Arial"/>
              <a:buChar char="•"/>
              <a:defRPr sz="3200"/>
            </a:lvl3pPr>
            <a:lvl4pPr marL="2042160" indent="-568960">
              <a:lnSpc>
                <a:spcPct val="90000"/>
              </a:lnSpc>
              <a:spcBef>
                <a:spcPts val="1000"/>
              </a:spcBef>
              <a:buClr>
                <a:srgbClr val="000000"/>
              </a:buClr>
              <a:buSzPts val="3200"/>
              <a:buFont typeface="Arial"/>
              <a:buChar char="•"/>
              <a:defRPr sz="3200"/>
            </a:lvl4pPr>
            <a:lvl5pPr marL="2499360" indent="-568960">
              <a:lnSpc>
                <a:spcPct val="90000"/>
              </a:lnSpc>
              <a:spcBef>
                <a:spcPts val="1000"/>
              </a:spcBef>
              <a:buClr>
                <a:srgbClr val="000000"/>
              </a:buClr>
              <a:buSzPts val="3200"/>
              <a:buFont typeface="Arial"/>
              <a:buChar char="•"/>
              <a:defRPr sz="3200"/>
            </a:lvl5pPr>
          </a:lstStyle>
          <a:p>
            <a:r>
              <a:t>Body Level One</a:t>
            </a:r>
          </a:p>
          <a:p>
            <a:pPr lvl="1"/>
            <a:r>
              <a:t>Body Level Two</a:t>
            </a:r>
          </a:p>
          <a:p>
            <a:pPr lvl="2"/>
            <a:r>
              <a:t>Body Level Three</a:t>
            </a:r>
          </a:p>
          <a:p>
            <a:pPr lvl="3"/>
            <a:r>
              <a:t>Body Level Four</a:t>
            </a:r>
          </a:p>
          <a:p>
            <a:pPr lvl="4"/>
            <a:r>
              <a:t>Body Level Five</a:t>
            </a:r>
          </a:p>
        </p:txBody>
      </p:sp>
      <p:sp>
        <p:nvSpPr>
          <p:cNvPr id="66" name="Google Shape;57;p16"/>
          <p:cNvSpPr txBox="1">
            <a:spLocks noGrp="1"/>
          </p:cNvSpPr>
          <p:nvPr>
            <p:ph type="body" sz="quarter" idx="21"/>
          </p:nvPr>
        </p:nvSpPr>
        <p:spPr>
          <a:xfrm>
            <a:off x="839787" y="2057400"/>
            <a:ext cx="3932239" cy="3811588"/>
          </a:xfrm>
          <a:prstGeom prst="rect">
            <a:avLst/>
          </a:prstGeom>
        </p:spPr>
        <p:txBody>
          <a:bodyPr lIns="45699" tIns="45699" rIns="45699" bIns="45699">
            <a:normAutofit/>
          </a:bodyPr>
          <a:lstStyle/>
          <a:p>
            <a:pPr marL="228600" indent="0">
              <a:lnSpc>
                <a:spcPct val="90000"/>
              </a:lnSpc>
              <a:spcBef>
                <a:spcPts val="1000"/>
              </a:spcBef>
              <a:defRPr sz="1600"/>
            </a:pPr>
            <a:endParaRP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sp>
        <p:nvSpPr>
          <p:cNvPr id="74"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5" name="Google Shape;63;p17"/>
          <p:cNvSpPr>
            <a:spLocks noGrp="1"/>
          </p:cNvSpPr>
          <p:nvPr>
            <p:ph type="pic" sz="half" idx="21"/>
          </p:nvPr>
        </p:nvSpPr>
        <p:spPr>
          <a:xfrm>
            <a:off x="5183187" y="987425"/>
            <a:ext cx="6172201" cy="4873625"/>
          </a:xfrm>
          <a:prstGeom prst="rect">
            <a:avLst/>
          </a:prstGeom>
        </p:spPr>
        <p:txBody>
          <a:bodyPr lIns="91439" rIns="91439"/>
          <a:lstStyle/>
          <a:p>
            <a:endParaRPr/>
          </a:p>
        </p:txBody>
      </p:sp>
      <p:sp>
        <p:nvSpPr>
          <p:cNvPr id="76" name="Body Level One…"/>
          <p:cNvSpPr txBox="1">
            <a:spLocks noGrp="1"/>
          </p:cNvSpPr>
          <p:nvPr>
            <p:ph type="body" sz="quarter" idx="1"/>
          </p:nvPr>
        </p:nvSpPr>
        <p:spPr>
          <a:xfrm>
            <a:off x="839787" y="2057400"/>
            <a:ext cx="3932239" cy="3811588"/>
          </a:xfrm>
          <a:prstGeom prst="rect">
            <a:avLst/>
          </a:prstGeom>
        </p:spPr>
        <p:txBody>
          <a:bodyPr lIns="45699" tIns="45699" rIns="45699" bIns="45699">
            <a:normAutofit/>
          </a:bodyPr>
          <a:lstStyle>
            <a:lvl1pPr marL="228600" indent="0">
              <a:lnSpc>
                <a:spcPct val="90000"/>
              </a:lnSpc>
              <a:spcBef>
                <a:spcPts val="1000"/>
              </a:spcBef>
              <a:defRPr sz="1600"/>
            </a:lvl1pPr>
            <a:lvl2pPr marL="228600" indent="457200">
              <a:lnSpc>
                <a:spcPct val="90000"/>
              </a:lnSpc>
              <a:spcBef>
                <a:spcPts val="1000"/>
              </a:spcBef>
              <a:defRPr sz="1600"/>
            </a:lvl2pPr>
            <a:lvl3pPr marL="228600" indent="914400">
              <a:lnSpc>
                <a:spcPct val="90000"/>
              </a:lnSpc>
              <a:spcBef>
                <a:spcPts val="1000"/>
              </a:spcBef>
              <a:defRPr sz="1600"/>
            </a:lvl3pPr>
            <a:lvl4pPr marL="228600" indent="1371600">
              <a:lnSpc>
                <a:spcPct val="90000"/>
              </a:lnSpc>
              <a:spcBef>
                <a:spcPts val="1000"/>
              </a:spcBef>
              <a:defRPr sz="1600"/>
            </a:lvl4pPr>
            <a:lvl5pPr marL="228600" indent="1828800">
              <a:lnSpc>
                <a:spcPct val="90000"/>
              </a:lnSpc>
              <a:spcBef>
                <a:spcPts val="1000"/>
              </a:spcBef>
              <a:defRPr sz="1600"/>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sp>
        <p:nvSpPr>
          <p:cNvPr id="84" name="Title Text"/>
          <p:cNvSpPr txBox="1">
            <a:spLocks noGrp="1"/>
          </p:cNvSpPr>
          <p:nvPr>
            <p:ph type="title"/>
          </p:nvPr>
        </p:nvSpPr>
        <p:spPr>
          <a:prstGeom prst="rect">
            <a:avLst/>
          </a:prstGeom>
        </p:spPr>
        <p:txBody>
          <a:bodyPr/>
          <a:lstStyle/>
          <a:p>
            <a:r>
              <a:t>Title Text</a:t>
            </a:r>
          </a:p>
        </p:txBody>
      </p:sp>
      <p:sp>
        <p:nvSpPr>
          <p:cNvPr id="85" name="Body Level One…"/>
          <p:cNvSpPr txBox="1">
            <a:spLocks noGrp="1"/>
          </p:cNvSpPr>
          <p:nvPr>
            <p:ph type="body" idx="1"/>
          </p:nvPr>
        </p:nvSpPr>
        <p:spPr>
          <a:xfrm rot="5400000">
            <a:off x="3920330" y="-1256506"/>
            <a:ext cx="4351339" cy="10515601"/>
          </a:xfrm>
          <a:prstGeom prst="rect">
            <a:avLst/>
          </a:prstGeom>
        </p:spPr>
        <p:txBody>
          <a:bodyPr lIns="45699" tIns="45699" rIns="45699" bIns="45699">
            <a:normAutofit/>
          </a:bodyPr>
          <a:lstStyle>
            <a:lvl1pPr marL="457200" indent="-342900">
              <a:lnSpc>
                <a:spcPct val="90000"/>
              </a:lnSpc>
              <a:spcBef>
                <a:spcPts val="1000"/>
              </a:spcBef>
              <a:buClr>
                <a:srgbClr val="000000"/>
              </a:buClr>
              <a:buSzPts val="1400"/>
              <a:buFont typeface="Arial"/>
              <a:buChar char="•"/>
            </a:lvl1pPr>
            <a:lvl2pPr marL="914400" indent="-342900">
              <a:lnSpc>
                <a:spcPct val="90000"/>
              </a:lnSpc>
              <a:spcBef>
                <a:spcPts val="1000"/>
              </a:spcBef>
              <a:buClr>
                <a:srgbClr val="000000"/>
              </a:buClr>
              <a:buSzPts val="1400"/>
              <a:buFont typeface="Arial"/>
              <a:buChar char="•"/>
            </a:lvl2pPr>
            <a:lvl3pPr marL="1371600" indent="-342900">
              <a:lnSpc>
                <a:spcPct val="90000"/>
              </a:lnSpc>
              <a:spcBef>
                <a:spcPts val="1000"/>
              </a:spcBef>
              <a:buClr>
                <a:srgbClr val="000000"/>
              </a:buClr>
              <a:buSzPts val="1400"/>
              <a:buFont typeface="Arial"/>
              <a:buChar char="•"/>
            </a:lvl3pPr>
            <a:lvl4pPr marL="1828800" indent="-342900">
              <a:lnSpc>
                <a:spcPct val="90000"/>
              </a:lnSpc>
              <a:spcBef>
                <a:spcPts val="1000"/>
              </a:spcBef>
              <a:buClr>
                <a:srgbClr val="000000"/>
              </a:buClr>
              <a:buSzPts val="1400"/>
              <a:buFont typeface="Arial"/>
              <a:buChar char="•"/>
            </a:lvl4pPr>
            <a:lvl5pPr marL="2286000" indent="-342900">
              <a:lnSpc>
                <a:spcPct val="90000"/>
              </a:lnSpc>
              <a:spcBef>
                <a:spcPts val="1000"/>
              </a:spcBef>
              <a:buClr>
                <a:srgbClr val="000000"/>
              </a:buClr>
              <a:buSzPts val="1400"/>
              <a:buFont typeface="Arial"/>
              <a:buChar char="•"/>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normAutofit/>
          </a:bodyPr>
          <a:lstStyle/>
          <a:p>
            <a:r>
              <a:t>Title Text</a:t>
            </a:r>
          </a:p>
        </p:txBody>
      </p:sp>
      <p:sp>
        <p:nvSpPr>
          <p:cNvPr id="3" name="Body Level One…"/>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216" y="6414780"/>
            <a:ext cx="258585" cy="248265"/>
          </a:xfrm>
          <a:prstGeom prst="rect">
            <a:avLst/>
          </a:prstGeom>
          <a:ln w="12700">
            <a:miter lim="400000"/>
          </a:ln>
        </p:spPr>
        <p:txBody>
          <a:bodyPr wrap="none" lIns="45699" tIns="45699" rIns="45699" bIns="45699" anchor="ctr">
            <a:spAutoFit/>
          </a:bodyPr>
          <a:lstStyle>
            <a:lvl1pPr algn="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9pPr>
    </p:titleStyle>
    <p:bodyStyle>
      <a:lvl1pPr marL="0" marR="0" indent="5080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1.tiff"/><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cgrossfoundation.org/"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104" name="Google Shape;84;g28513a080f6_1_9"/>
          <p:cNvSpPr txBox="1">
            <a:spLocks noGrp="1"/>
          </p:cNvSpPr>
          <p:nvPr>
            <p:ph type="subTitle" idx="1"/>
          </p:nvPr>
        </p:nvSpPr>
        <p:spPr>
          <a:xfrm>
            <a:off x="1530169" y="1686766"/>
            <a:ext cx="11033592" cy="4389571"/>
          </a:xfrm>
          <a:prstGeom prst="rect">
            <a:avLst/>
          </a:prstGeom>
        </p:spPr>
        <p:txBody>
          <a:bodyPr lIns="0" tIns="0" rIns="0" bIns="0"/>
          <a:lstStyle/>
          <a:p>
            <a:pPr indent="0" algn="l">
              <a:lnSpc>
                <a:spcPct val="100000"/>
              </a:lnSpc>
              <a:spcBef>
                <a:spcPts val="0"/>
              </a:spcBef>
              <a:defRPr sz="9600">
                <a:solidFill>
                  <a:srgbClr val="FFFFFF"/>
                </a:solidFill>
              </a:defRPr>
            </a:pPr>
            <a:r>
              <a:rPr dirty="0"/>
              <a:t>Women A</a:t>
            </a:r>
            <a:r>
              <a:rPr spc="300" dirty="0"/>
              <a:t>r</a:t>
            </a:r>
            <a:r>
              <a:rPr dirty="0"/>
              <a:t>tists: </a:t>
            </a:r>
          </a:p>
          <a:p>
            <a:pPr indent="0" algn="l">
              <a:lnSpc>
                <a:spcPct val="100000"/>
              </a:lnSpc>
              <a:spcBef>
                <a:spcPts val="0"/>
              </a:spcBef>
              <a:defRPr sz="9600">
                <a:solidFill>
                  <a:srgbClr val="FFFFFF"/>
                </a:solidFill>
              </a:defRPr>
            </a:pPr>
            <a:r>
              <a:rPr dirty="0"/>
              <a:t>Elements of Art</a:t>
            </a:r>
          </a:p>
        </p:txBody>
      </p:sp>
      <p:pic>
        <p:nvPicPr>
          <p:cNvPr id="3" name="Picture 2" descr="A white silhouette of a couple of people&#10;&#10;Description automatically generated">
            <a:extLst>
              <a:ext uri="{FF2B5EF4-FFF2-40B4-BE49-F238E27FC236}">
                <a16:creationId xmlns:a16="http://schemas.microsoft.com/office/drawing/2014/main" id="{1EED0B64-41A3-DB6C-06EA-4C82C83E161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153" name="Google Shape;91;p1"/>
          <p:cNvSpPr txBox="1"/>
          <p:nvPr/>
        </p:nvSpPr>
        <p:spPr>
          <a:xfrm>
            <a:off x="457460" y="6005073"/>
            <a:ext cx="6168657"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Sylvia </a:t>
            </a:r>
            <a:r>
              <a:rPr lang="en-US" dirty="0" err="1"/>
              <a:t>Carewe</a:t>
            </a:r>
            <a:r>
              <a:rPr lang="en-US" dirty="0"/>
              <a:t>, Untitled (Dutra Taxi), c. 1945, oil on canvas, 20 × 24 inches</a:t>
            </a:r>
          </a:p>
        </p:txBody>
      </p:sp>
      <p:sp>
        <p:nvSpPr>
          <p:cNvPr id="154" name="Google Shape;89;p1"/>
          <p:cNvSpPr txBox="1">
            <a:spLocks noGrp="1"/>
          </p:cNvSpPr>
          <p:nvPr>
            <p:ph type="ctrTitle"/>
          </p:nvPr>
        </p:nvSpPr>
        <p:spPr>
          <a:xfrm>
            <a:off x="7319698" y="518675"/>
            <a:ext cx="4046643" cy="7201638"/>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t>Sylvia Carewe created this painting of Provincetown, Massachusetts, a seaside town on the Atlantic Ocean. </a:t>
            </a:r>
            <a:br/>
            <a:br/>
            <a:r>
              <a:rPr i="1"/>
              <a:t>What details did she include that tell us what it is like? </a:t>
            </a:r>
            <a:br>
              <a:rPr i="1"/>
            </a:br>
            <a:br>
              <a:rPr i="1"/>
            </a:br>
            <a:r>
              <a:rPr i="1"/>
              <a:t>What other places does it remind you of?</a:t>
            </a:r>
          </a:p>
        </p:txBody>
      </p:sp>
      <p:pic>
        <p:nvPicPr>
          <p:cNvPr id="155" name="Google Shape;113;p1"/>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67853" y="632673"/>
            <a:ext cx="6524895" cy="5372400"/>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93800752-17F2-7746-78E9-631E377C67A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55A11"/>
        </a:solidFill>
        <a:effectLst/>
      </p:bgPr>
    </p:bg>
    <p:spTree>
      <p:nvGrpSpPr>
        <p:cNvPr id="1" name=""/>
        <p:cNvGrpSpPr/>
        <p:nvPr/>
      </p:nvGrpSpPr>
      <p:grpSpPr>
        <a:xfrm>
          <a:off x="0" y="0"/>
          <a:ext cx="0" cy="0"/>
          <a:chOff x="0" y="0"/>
          <a:chExt cx="0" cy="0"/>
        </a:xfrm>
      </p:grpSpPr>
      <p:sp>
        <p:nvSpPr>
          <p:cNvPr id="157" name="Google Shape;91;p1"/>
          <p:cNvSpPr txBox="1"/>
          <p:nvPr/>
        </p:nvSpPr>
        <p:spPr>
          <a:xfrm>
            <a:off x="457460" y="6069327"/>
            <a:ext cx="4072361"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Irene Rice Pereira, Untitled, 1941, mixed media on paper, 14 × 11 inches</a:t>
            </a:r>
          </a:p>
        </p:txBody>
      </p:sp>
      <p:sp>
        <p:nvSpPr>
          <p:cNvPr id="158" name="Google Shape;89;p1"/>
          <p:cNvSpPr txBox="1">
            <a:spLocks noGrp="1"/>
          </p:cNvSpPr>
          <p:nvPr>
            <p:ph type="ctrTitle"/>
          </p:nvPr>
        </p:nvSpPr>
        <p:spPr>
          <a:xfrm>
            <a:off x="6096000" y="283580"/>
            <a:ext cx="5493658" cy="7201638"/>
          </a:xfrm>
          <a:prstGeom prst="rect">
            <a:avLst/>
          </a:prstGeom>
        </p:spPr>
        <p:txBody>
          <a:bodyPr lIns="0" tIns="0" rIns="0" bIns="0" anchor="t">
            <a:normAutofit fontScale="90000"/>
          </a:bodyPr>
          <a:lstStyle/>
          <a:p>
            <a:pPr algn="l" defTabSz="813816">
              <a:lnSpc>
                <a:spcPct val="150000"/>
              </a:lnSpc>
              <a:defRPr sz="1779">
                <a:solidFill>
                  <a:srgbClr val="FFFFFF"/>
                </a:solidFill>
                <a:latin typeface="Georgia"/>
                <a:ea typeface="Georgia"/>
                <a:cs typeface="Georgia"/>
                <a:sym typeface="Georgia"/>
              </a:defRPr>
            </a:pPr>
            <a:r>
              <a:rPr lang="en-US" sz="2200" dirty="0"/>
              <a:t>Take a few moments to look carefully at this painting. </a:t>
            </a:r>
            <a:br>
              <a:rPr lang="en-US" sz="2200" dirty="0"/>
            </a:br>
            <a:br>
              <a:rPr lang="en-US" sz="2200" dirty="0"/>
            </a:br>
            <a:r>
              <a:rPr lang="en-US" sz="2200" dirty="0"/>
              <a:t>Discuss as a group:</a:t>
            </a:r>
            <a:br>
              <a:rPr lang="en-US" sz="2200" dirty="0"/>
            </a:br>
            <a:br>
              <a:rPr lang="en-US" sz="2200" dirty="0"/>
            </a:br>
            <a:r>
              <a:rPr lang="en-US" sz="2200" i="1" dirty="0"/>
              <a:t>How would you describe the lines, shapes and colors?</a:t>
            </a:r>
            <a:br>
              <a:rPr lang="en-US" sz="2200" i="1" dirty="0"/>
            </a:br>
            <a:br>
              <a:rPr lang="en-US" sz="2200" i="1" dirty="0"/>
            </a:br>
            <a:r>
              <a:rPr lang="en-US" sz="2200" i="1" dirty="0"/>
              <a:t>Which ones do you notice first? Next? Share your observations.</a:t>
            </a:r>
            <a:br>
              <a:rPr lang="en-US" sz="2200" i="1" dirty="0"/>
            </a:br>
            <a:br>
              <a:rPr lang="en-US" sz="2200" i="1" dirty="0"/>
            </a:br>
            <a:r>
              <a:rPr lang="en-US" sz="2200" i="1" dirty="0"/>
              <a:t>What do you think it would feel like to </a:t>
            </a:r>
            <a:br>
              <a:rPr lang="en-US" sz="2200" i="1" dirty="0"/>
            </a:br>
            <a:r>
              <a:rPr lang="en-US" sz="2200" i="1" dirty="0"/>
              <a:t>float into this painting and look around?</a:t>
            </a:r>
            <a:br>
              <a:rPr i="1" dirty="0"/>
            </a:br>
            <a:br>
              <a:rPr i="1" dirty="0"/>
            </a:br>
            <a:br>
              <a:rPr i="1" dirty="0"/>
            </a:br>
            <a:br>
              <a:rPr i="1" dirty="0"/>
            </a:br>
            <a:br>
              <a:rPr i="1" dirty="0"/>
            </a:br>
            <a:br>
              <a:rPr i="1" dirty="0"/>
            </a:br>
            <a:br>
              <a:rPr i="1" dirty="0"/>
            </a:br>
            <a:br>
              <a:rPr i="1" dirty="0"/>
            </a:br>
            <a:br>
              <a:rPr i="1" dirty="0"/>
            </a:br>
            <a:endParaRPr i="1" dirty="0"/>
          </a:p>
        </p:txBody>
      </p:sp>
      <p:pic>
        <p:nvPicPr>
          <p:cNvPr id="159" name="Google Shape;141;p3"/>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72428" y="283580"/>
            <a:ext cx="4432946" cy="5774773"/>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0E532CF0-A545-2714-98D3-396481B3CE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F9000"/>
        </a:solidFill>
        <a:effectLst/>
      </p:bgPr>
    </p:bg>
    <p:spTree>
      <p:nvGrpSpPr>
        <p:cNvPr id="1" name=""/>
        <p:cNvGrpSpPr/>
        <p:nvPr/>
      </p:nvGrpSpPr>
      <p:grpSpPr>
        <a:xfrm>
          <a:off x="0" y="0"/>
          <a:ext cx="0" cy="0"/>
          <a:chOff x="0" y="0"/>
          <a:chExt cx="0" cy="0"/>
        </a:xfrm>
      </p:grpSpPr>
      <p:sp>
        <p:nvSpPr>
          <p:cNvPr id="161" name="Google Shape;91;p1"/>
          <p:cNvSpPr txBox="1"/>
          <p:nvPr/>
        </p:nvSpPr>
        <p:spPr>
          <a:xfrm>
            <a:off x="5543426" y="6069327"/>
            <a:ext cx="4072360"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Irene Rice Pereira, Untitled, 1941, mixed media on paper, 14 × 11 inches</a:t>
            </a:r>
          </a:p>
          <a:p>
            <a:pPr>
              <a:defRPr>
                <a:solidFill>
                  <a:srgbClr val="FFFFFF"/>
                </a:solidFill>
                <a:latin typeface="+mn-lt"/>
                <a:ea typeface="+mn-ea"/>
                <a:cs typeface="+mn-cs"/>
                <a:sym typeface="Arial"/>
              </a:defRPr>
            </a:pPr>
            <a:endParaRPr dirty="0"/>
          </a:p>
        </p:txBody>
      </p:sp>
      <p:sp>
        <p:nvSpPr>
          <p:cNvPr id="162" name="Google Shape;89;p1"/>
          <p:cNvSpPr txBox="1">
            <a:spLocks noGrp="1"/>
          </p:cNvSpPr>
          <p:nvPr>
            <p:ph type="ctrTitle"/>
          </p:nvPr>
        </p:nvSpPr>
        <p:spPr>
          <a:xfrm>
            <a:off x="534419" y="283580"/>
            <a:ext cx="4494317" cy="7201638"/>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rPr dirty="0"/>
              <a:t>Irene Rice Pereira was interested in science and art, and was inspired by machines and technology. </a:t>
            </a:r>
            <a:br>
              <a:rPr dirty="0"/>
            </a:br>
            <a:br>
              <a:rPr dirty="0"/>
            </a:br>
            <a:r>
              <a:rPr i="1" dirty="0"/>
              <a:t>What do the lines and shapes remind you of?</a:t>
            </a:r>
            <a:br>
              <a:rPr i="1" dirty="0"/>
            </a:br>
            <a:endParaRPr i="1" dirty="0"/>
          </a:p>
        </p:txBody>
      </p:sp>
      <p:pic>
        <p:nvPicPr>
          <p:cNvPr id="163" name="Google Shape;141;p3"/>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558416" y="283580"/>
            <a:ext cx="4439561" cy="5783391"/>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5798436F-CBC0-727F-EBD9-E55BA8D6D5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65" name="Google Shape;89;p1"/>
          <p:cNvSpPr txBox="1">
            <a:spLocks noGrp="1"/>
          </p:cNvSpPr>
          <p:nvPr>
            <p:ph type="ctrTitle"/>
          </p:nvPr>
        </p:nvSpPr>
        <p:spPr>
          <a:xfrm>
            <a:off x="598284" y="456538"/>
            <a:ext cx="10906952" cy="1216311"/>
          </a:xfrm>
          <a:prstGeom prst="rect">
            <a:avLst/>
          </a:prstGeom>
        </p:spPr>
        <p:txBody>
          <a:bodyPr lIns="0" tIns="0" rIns="0" bIns="0" anchor="t">
            <a:normAutofit fontScale="90000"/>
          </a:bodyPr>
          <a:lstStyle/>
          <a:p>
            <a:pPr algn="l" defTabSz="722376">
              <a:lnSpc>
                <a:spcPct val="150000"/>
              </a:lnSpc>
              <a:defRPr sz="1580" i="1">
                <a:solidFill>
                  <a:srgbClr val="FFFFFF"/>
                </a:solidFill>
                <a:latin typeface="Georgia"/>
                <a:ea typeface="Georgia"/>
                <a:cs typeface="Georgia"/>
                <a:sym typeface="Georgia"/>
              </a:defRPr>
            </a:pPr>
            <a:r>
              <a:rPr sz="2200" dirty="0"/>
              <a:t>What is similar about the lines, shapes, and colors in the two paintings? What’s different?</a:t>
            </a:r>
            <a:br>
              <a:rPr dirty="0"/>
            </a:br>
            <a:br>
              <a:rPr dirty="0"/>
            </a:br>
            <a:br>
              <a:rPr dirty="0"/>
            </a:br>
            <a:endParaRPr dirty="0"/>
          </a:p>
        </p:txBody>
      </p:sp>
      <p:pic>
        <p:nvPicPr>
          <p:cNvPr id="166" name="Google Shape;141;p3"/>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507869" y="1286400"/>
            <a:ext cx="3441784" cy="4483592"/>
          </a:xfrm>
          <a:prstGeom prst="rect">
            <a:avLst/>
          </a:prstGeom>
          <a:ln w="12700">
            <a:miter lim="400000"/>
          </a:ln>
        </p:spPr>
      </p:pic>
      <p:pic>
        <p:nvPicPr>
          <p:cNvPr id="167" name="Google Shape;154;p4"/>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6931" y="1286400"/>
            <a:ext cx="5427369" cy="4468731"/>
          </a:xfrm>
          <a:prstGeom prst="rect">
            <a:avLst/>
          </a:prstGeom>
          <a:ln w="12700">
            <a:miter lim="400000"/>
          </a:ln>
        </p:spPr>
      </p:pic>
      <p:sp>
        <p:nvSpPr>
          <p:cNvPr id="4" name="Google Shape;91;p1">
            <a:extLst>
              <a:ext uri="{FF2B5EF4-FFF2-40B4-BE49-F238E27FC236}">
                <a16:creationId xmlns:a16="http://schemas.microsoft.com/office/drawing/2014/main" id="{4F24E62D-F9AB-659E-604A-736F391247F4}"/>
              </a:ext>
            </a:extLst>
          </p:cNvPr>
          <p:cNvSpPr txBox="1"/>
          <p:nvPr/>
        </p:nvSpPr>
        <p:spPr>
          <a:xfrm>
            <a:off x="6496249" y="5755131"/>
            <a:ext cx="375827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Irene Rice Pereira, Untitled, 1941, mixed media on paper, 14 × 11 inches</a:t>
            </a:r>
          </a:p>
        </p:txBody>
      </p:sp>
      <p:sp>
        <p:nvSpPr>
          <p:cNvPr id="5" name="Google Shape;91;p1">
            <a:extLst>
              <a:ext uri="{FF2B5EF4-FFF2-40B4-BE49-F238E27FC236}">
                <a16:creationId xmlns:a16="http://schemas.microsoft.com/office/drawing/2014/main" id="{C0F74BB7-0DB5-41CC-D37E-E47C63AFB016}"/>
              </a:ext>
            </a:extLst>
          </p:cNvPr>
          <p:cNvSpPr txBox="1"/>
          <p:nvPr/>
        </p:nvSpPr>
        <p:spPr>
          <a:xfrm>
            <a:off x="598284" y="5755131"/>
            <a:ext cx="5638541"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Sylvia </a:t>
            </a:r>
            <a:r>
              <a:rPr lang="en-US" dirty="0" err="1"/>
              <a:t>Carewe</a:t>
            </a:r>
            <a:r>
              <a:rPr lang="en-US" dirty="0"/>
              <a:t>, Untitled (Dutra Taxi), c. 1945, oil on canvas, 20 × 24 inches</a:t>
            </a:r>
          </a:p>
        </p:txBody>
      </p:sp>
      <p:pic>
        <p:nvPicPr>
          <p:cNvPr id="3" name="Picture 2" descr="A white silhouette of a couple of people&#10;&#10;Description automatically generated">
            <a:extLst>
              <a:ext uri="{FF2B5EF4-FFF2-40B4-BE49-F238E27FC236}">
                <a16:creationId xmlns:a16="http://schemas.microsoft.com/office/drawing/2014/main" id="{D15934F0-C46D-D179-4926-EF48285AFC0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48235"/>
        </a:solidFill>
        <a:effectLst/>
      </p:bgPr>
    </p:bg>
    <p:spTree>
      <p:nvGrpSpPr>
        <p:cNvPr id="1" name=""/>
        <p:cNvGrpSpPr/>
        <p:nvPr/>
      </p:nvGrpSpPr>
      <p:grpSpPr>
        <a:xfrm>
          <a:off x="0" y="0"/>
          <a:ext cx="0" cy="0"/>
          <a:chOff x="0" y="0"/>
          <a:chExt cx="0" cy="0"/>
        </a:xfrm>
      </p:grpSpPr>
      <p:sp>
        <p:nvSpPr>
          <p:cNvPr id="169" name="Google Shape;89;p1"/>
          <p:cNvSpPr txBox="1">
            <a:spLocks noGrp="1"/>
          </p:cNvSpPr>
          <p:nvPr>
            <p:ph type="ctrTitle"/>
          </p:nvPr>
        </p:nvSpPr>
        <p:spPr>
          <a:xfrm>
            <a:off x="5058970" y="451892"/>
            <a:ext cx="5374252" cy="5724652"/>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t>Take a few moments to look carefully at this collage.</a:t>
            </a:r>
            <a:br/>
            <a:br/>
            <a:r>
              <a:t>Describe the shapes that you see. </a:t>
            </a:r>
            <a:br/>
            <a:br/>
            <a:r>
              <a:rPr i="1"/>
              <a:t>What do they remind you of?</a:t>
            </a:r>
            <a:br>
              <a:rPr i="1"/>
            </a:br>
            <a:r>
              <a:rPr i="1"/>
              <a:t>What colors do you notice?</a:t>
            </a:r>
            <a:br>
              <a:rPr i="1"/>
            </a:br>
            <a:r>
              <a:rPr i="1"/>
              <a:t>Which ones stand out to you the most?</a:t>
            </a:r>
            <a:br>
              <a:rPr i="1"/>
            </a:br>
            <a:r>
              <a:rPr i="1"/>
              <a:t>What types of lines and patterns can you find?</a:t>
            </a:r>
            <a:br>
              <a:rPr i="1"/>
            </a:br>
            <a:endParaRPr i="1"/>
          </a:p>
        </p:txBody>
      </p:sp>
      <p:pic>
        <p:nvPicPr>
          <p:cNvPr id="170" name="Google Shape;161;g2923d2e5f48_0_23"/>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07032" y="445847"/>
            <a:ext cx="3733942" cy="5217019"/>
          </a:xfrm>
          <a:prstGeom prst="rect">
            <a:avLst/>
          </a:prstGeom>
          <a:ln w="12700">
            <a:miter lim="400000"/>
          </a:ln>
        </p:spPr>
      </p:pic>
      <p:sp>
        <p:nvSpPr>
          <p:cNvPr id="2" name="Google Shape;91;p1">
            <a:extLst>
              <a:ext uri="{FF2B5EF4-FFF2-40B4-BE49-F238E27FC236}">
                <a16:creationId xmlns:a16="http://schemas.microsoft.com/office/drawing/2014/main" id="{C7CA7450-1095-1778-7FC3-73ED1D29C1C4}"/>
              </a:ext>
            </a:extLst>
          </p:cNvPr>
          <p:cNvSpPr txBox="1"/>
          <p:nvPr/>
        </p:nvSpPr>
        <p:spPr>
          <a:xfrm>
            <a:off x="607032" y="5665076"/>
            <a:ext cx="4072360"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Lorrie Goulet, Holiday Card, 1991, collage on paper, 6</a:t>
            </a:r>
            <a:r>
              <a:rPr lang="en-US" spc="-150" dirty="0"/>
              <a:t> </a:t>
            </a:r>
            <a:r>
              <a:rPr lang="en-US" dirty="0"/>
              <a:t>¹⁵⁄₁₆ × 5 inches</a:t>
            </a:r>
          </a:p>
          <a:p>
            <a:pPr>
              <a:defRPr>
                <a:solidFill>
                  <a:srgbClr val="FFFFFF"/>
                </a:solidFill>
                <a:latin typeface="+mn-lt"/>
                <a:ea typeface="+mn-ea"/>
                <a:cs typeface="+mn-cs"/>
                <a:sym typeface="Arial"/>
              </a:defRPr>
            </a:pPr>
            <a:endParaRPr lang="en-US" dirty="0"/>
          </a:p>
        </p:txBody>
      </p:sp>
      <p:pic>
        <p:nvPicPr>
          <p:cNvPr id="4" name="Picture 3" descr="A white silhouette of a couple of people&#10;&#10;Description automatically generated">
            <a:extLst>
              <a:ext uri="{FF2B5EF4-FFF2-40B4-BE49-F238E27FC236}">
                <a16:creationId xmlns:a16="http://schemas.microsoft.com/office/drawing/2014/main" id="{C0A076F3-FAC7-2B4B-8ABC-5074252A19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172" name="Google Shape;89;p1"/>
          <p:cNvSpPr txBox="1">
            <a:spLocks noGrp="1"/>
          </p:cNvSpPr>
          <p:nvPr>
            <p:ph type="ctrTitle"/>
          </p:nvPr>
        </p:nvSpPr>
        <p:spPr>
          <a:xfrm>
            <a:off x="488819" y="451892"/>
            <a:ext cx="5208347" cy="5724652"/>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rPr dirty="0"/>
              <a:t>Lorrie Goulet made this collage as a card that she sent to her friend, Renee Gross.</a:t>
            </a:r>
            <a:br>
              <a:rPr dirty="0"/>
            </a:br>
            <a:br>
              <a:rPr dirty="0"/>
            </a:br>
            <a:r>
              <a:rPr i="1" dirty="0"/>
              <a:t>How do you think she felt when they opened up the envelope and saw this artwork?</a:t>
            </a:r>
            <a:br>
              <a:rPr i="1" dirty="0"/>
            </a:br>
            <a:br>
              <a:rPr i="1" dirty="0"/>
            </a:br>
            <a:r>
              <a:rPr i="1" dirty="0"/>
              <a:t>What is special about sending a card with art on the front?</a:t>
            </a:r>
            <a:br>
              <a:rPr i="1" dirty="0"/>
            </a:br>
            <a:br>
              <a:rPr i="1" dirty="0"/>
            </a:br>
            <a:r>
              <a:rPr i="1" dirty="0"/>
              <a:t>What do you enjoy about getting a card in the mail?</a:t>
            </a:r>
            <a:br>
              <a:rPr i="1" dirty="0"/>
            </a:br>
            <a:endParaRPr i="1" dirty="0"/>
          </a:p>
        </p:txBody>
      </p:sp>
      <p:pic>
        <p:nvPicPr>
          <p:cNvPr id="173" name="Google Shape;161;g2923d2e5f48_0_23"/>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520286" y="454033"/>
            <a:ext cx="3615296" cy="5051248"/>
          </a:xfrm>
          <a:prstGeom prst="rect">
            <a:avLst/>
          </a:prstGeom>
          <a:ln w="12700">
            <a:miter lim="400000"/>
          </a:ln>
        </p:spPr>
      </p:pic>
      <p:sp>
        <p:nvSpPr>
          <p:cNvPr id="2" name="Google Shape;91;p1">
            <a:extLst>
              <a:ext uri="{FF2B5EF4-FFF2-40B4-BE49-F238E27FC236}">
                <a16:creationId xmlns:a16="http://schemas.microsoft.com/office/drawing/2014/main" id="{80FCA991-3740-9139-1C3A-797EC3ED2B67}"/>
              </a:ext>
            </a:extLst>
          </p:cNvPr>
          <p:cNvSpPr txBox="1"/>
          <p:nvPr/>
        </p:nvSpPr>
        <p:spPr>
          <a:xfrm>
            <a:off x="6494836" y="5507421"/>
            <a:ext cx="3750410"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Lorrie Goulet, Holiday Card, 1991, collage on paper, 6</a:t>
            </a:r>
            <a:r>
              <a:rPr lang="en-US" spc="-150" dirty="0"/>
              <a:t> </a:t>
            </a:r>
            <a:r>
              <a:rPr lang="en-US" dirty="0"/>
              <a:t>¹⁵⁄₁₆ × 5 inches</a:t>
            </a:r>
          </a:p>
          <a:p>
            <a:pPr>
              <a:defRPr>
                <a:solidFill>
                  <a:srgbClr val="FFFFFF"/>
                </a:solidFill>
                <a:latin typeface="+mn-lt"/>
                <a:ea typeface="+mn-ea"/>
                <a:cs typeface="+mn-cs"/>
                <a:sym typeface="Arial"/>
              </a:defRPr>
            </a:pPr>
            <a:endParaRPr lang="en-US" dirty="0"/>
          </a:p>
        </p:txBody>
      </p:sp>
      <p:pic>
        <p:nvPicPr>
          <p:cNvPr id="4" name="Picture 3" descr="A white silhouette of a couple of people&#10;&#10;Description automatically generated">
            <a:extLst>
              <a:ext uri="{FF2B5EF4-FFF2-40B4-BE49-F238E27FC236}">
                <a16:creationId xmlns:a16="http://schemas.microsoft.com/office/drawing/2014/main" id="{FDBFD335-36F6-1BC8-EC49-217F86AB6F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175" name="Google Shape;89;p1"/>
          <p:cNvSpPr txBox="1">
            <a:spLocks noGrp="1"/>
          </p:cNvSpPr>
          <p:nvPr>
            <p:ph type="ctrTitle"/>
          </p:nvPr>
        </p:nvSpPr>
        <p:spPr>
          <a:xfrm>
            <a:off x="7612743" y="451892"/>
            <a:ext cx="3974694" cy="5724652"/>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rPr dirty="0"/>
              <a:t>Take a few quiet moments to look carefully at this painting.</a:t>
            </a:r>
            <a:br>
              <a:rPr dirty="0"/>
            </a:br>
            <a:r>
              <a:rPr dirty="0"/>
              <a:t> </a:t>
            </a:r>
            <a:br>
              <a:rPr dirty="0"/>
            </a:br>
            <a:r>
              <a:rPr dirty="0"/>
              <a:t>As a group, discuss what do you notice about the lines, shapes, and colors.</a:t>
            </a:r>
            <a:br>
              <a:rPr dirty="0"/>
            </a:br>
            <a:r>
              <a:rPr dirty="0"/>
              <a:t> </a:t>
            </a:r>
            <a:br>
              <a:rPr dirty="0"/>
            </a:br>
            <a:br>
              <a:rPr dirty="0"/>
            </a:br>
            <a:br>
              <a:rPr dirty="0"/>
            </a:br>
            <a:endParaRPr dirty="0"/>
          </a:p>
        </p:txBody>
      </p:sp>
      <p:pic>
        <p:nvPicPr>
          <p:cNvPr id="176" name="Google Shape;173;p5"/>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81361" y="551963"/>
            <a:ext cx="6703210" cy="5324142"/>
          </a:xfrm>
          <a:prstGeom prst="rect">
            <a:avLst/>
          </a:prstGeom>
          <a:ln w="12700">
            <a:miter lim="400000"/>
          </a:ln>
        </p:spPr>
      </p:pic>
      <p:sp>
        <p:nvSpPr>
          <p:cNvPr id="177" name="Google Shape;91;p1"/>
          <p:cNvSpPr txBox="1"/>
          <p:nvPr/>
        </p:nvSpPr>
        <p:spPr>
          <a:xfrm>
            <a:off x="481362" y="5876843"/>
            <a:ext cx="6339851"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Mercedes Matter, Untitled, 1934–35, oil on canvas, 16</a:t>
            </a:r>
            <a:r>
              <a:rPr lang="en-US" spc="-150" dirty="0"/>
              <a:t> </a:t>
            </a:r>
            <a:r>
              <a:rPr lang="en-US" dirty="0"/>
              <a:t>½ × 21</a:t>
            </a:r>
            <a:r>
              <a:rPr lang="en-US" spc="-150" dirty="0"/>
              <a:t> </a:t>
            </a:r>
            <a:r>
              <a:rPr lang="en-US" dirty="0"/>
              <a:t>½ inches</a:t>
            </a:r>
            <a:endParaRPr dirty="0"/>
          </a:p>
        </p:txBody>
      </p:sp>
      <p:pic>
        <p:nvPicPr>
          <p:cNvPr id="3" name="Picture 2" descr="A white silhouette of a couple of people&#10;&#10;Description automatically generated">
            <a:extLst>
              <a:ext uri="{FF2B5EF4-FFF2-40B4-BE49-F238E27FC236}">
                <a16:creationId xmlns:a16="http://schemas.microsoft.com/office/drawing/2014/main" id="{16B68E77-BCB2-D57D-C0D6-AF9FAD30DF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179" name="Google Shape;89;p1"/>
          <p:cNvSpPr txBox="1">
            <a:spLocks noGrp="1"/>
          </p:cNvSpPr>
          <p:nvPr>
            <p:ph type="ctrTitle"/>
          </p:nvPr>
        </p:nvSpPr>
        <p:spPr>
          <a:xfrm>
            <a:off x="528070" y="451891"/>
            <a:ext cx="3896862" cy="5970679"/>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rPr dirty="0"/>
              <a:t>This painting is of objects on a table. The artist, Mercedes Matter, showed different views of the objects in the same picture. </a:t>
            </a:r>
            <a:br>
              <a:rPr dirty="0"/>
            </a:br>
            <a:br>
              <a:rPr dirty="0"/>
            </a:br>
            <a:r>
              <a:rPr i="1" dirty="0"/>
              <a:t>What everyday objects do the lines and shapes in Matter’s painting remind you of?</a:t>
            </a:r>
            <a:br>
              <a:rPr i="1" dirty="0"/>
            </a:br>
            <a:endParaRPr i="1" dirty="0"/>
          </a:p>
        </p:txBody>
      </p:sp>
      <p:pic>
        <p:nvPicPr>
          <p:cNvPr id="180" name="Google Shape;173;p5"/>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743681" y="544749"/>
            <a:ext cx="5957290" cy="4731682"/>
          </a:xfrm>
          <a:prstGeom prst="rect">
            <a:avLst/>
          </a:prstGeom>
          <a:ln w="12700">
            <a:miter lim="400000"/>
          </a:ln>
        </p:spPr>
      </p:pic>
      <p:sp>
        <p:nvSpPr>
          <p:cNvPr id="181" name="Google Shape;91;p1"/>
          <p:cNvSpPr txBox="1"/>
          <p:nvPr/>
        </p:nvSpPr>
        <p:spPr>
          <a:xfrm>
            <a:off x="4743681" y="5278445"/>
            <a:ext cx="5638541"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Mercedes Matter, Untitled, 1934–35, oil on canvas, 16</a:t>
            </a:r>
            <a:r>
              <a:rPr lang="en-US" spc="-150" dirty="0"/>
              <a:t> </a:t>
            </a:r>
            <a:r>
              <a:rPr lang="en-US" dirty="0"/>
              <a:t>½ × 21</a:t>
            </a:r>
            <a:r>
              <a:rPr lang="en-US" spc="-150" dirty="0"/>
              <a:t> </a:t>
            </a:r>
            <a:r>
              <a:rPr lang="en-US" dirty="0"/>
              <a:t>½ inches</a:t>
            </a:r>
          </a:p>
          <a:p>
            <a:pPr>
              <a:defRPr>
                <a:solidFill>
                  <a:srgbClr val="FFFFFF"/>
                </a:solidFill>
                <a:latin typeface="+mn-lt"/>
                <a:ea typeface="+mn-ea"/>
                <a:cs typeface="+mn-cs"/>
                <a:sym typeface="Arial"/>
              </a:defRPr>
            </a:pPr>
            <a:endParaRPr dirty="0"/>
          </a:p>
        </p:txBody>
      </p:sp>
      <p:pic>
        <p:nvPicPr>
          <p:cNvPr id="3" name="Picture 2" descr="A white silhouette of a couple of people&#10;&#10;Description automatically generated">
            <a:extLst>
              <a:ext uri="{FF2B5EF4-FFF2-40B4-BE49-F238E27FC236}">
                <a16:creationId xmlns:a16="http://schemas.microsoft.com/office/drawing/2014/main" id="{FF65AC90-EB4E-6B3F-FD3D-C1B38FCE6B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83" name="Google Shape;89;p1"/>
          <p:cNvSpPr txBox="1">
            <a:spLocks noGrp="1"/>
          </p:cNvSpPr>
          <p:nvPr>
            <p:ph type="ctrTitle"/>
          </p:nvPr>
        </p:nvSpPr>
        <p:spPr>
          <a:xfrm>
            <a:off x="3392520" y="5763725"/>
            <a:ext cx="5170909" cy="1247198"/>
          </a:xfrm>
          <a:prstGeom prst="rect">
            <a:avLst/>
          </a:prstGeom>
        </p:spPr>
        <p:txBody>
          <a:bodyPr lIns="0" tIns="0" rIns="0" bIns="0" anchor="t">
            <a:normAutofit fontScale="90000"/>
          </a:bodyPr>
          <a:lstStyle/>
          <a:p>
            <a:pPr algn="l">
              <a:lnSpc>
                <a:spcPct val="150000"/>
              </a:lnSpc>
              <a:defRPr sz="2000" i="1">
                <a:solidFill>
                  <a:srgbClr val="FFFFFF"/>
                </a:solidFill>
                <a:latin typeface="Georgia"/>
                <a:ea typeface="Georgia"/>
                <a:cs typeface="Georgia"/>
                <a:sym typeface="Georgia"/>
              </a:defRPr>
            </a:pPr>
            <a:r>
              <a:rPr dirty="0"/>
              <a:t>How would you describe the mood of each one? What do you see that makes you say that?</a:t>
            </a:r>
          </a:p>
        </p:txBody>
      </p:sp>
      <p:pic>
        <p:nvPicPr>
          <p:cNvPr id="184" name="Google Shape;187;p6"/>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362988" y="2500770"/>
            <a:ext cx="3744725" cy="2974313"/>
          </a:xfrm>
          <a:prstGeom prst="rect">
            <a:avLst/>
          </a:prstGeom>
          <a:ln w="12700">
            <a:miter lim="400000"/>
          </a:ln>
        </p:spPr>
      </p:pic>
      <p:pic>
        <p:nvPicPr>
          <p:cNvPr id="185" name="Google Shape;188;p6"/>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77185" y="329600"/>
            <a:ext cx="4811244" cy="3961432"/>
          </a:xfrm>
          <a:prstGeom prst="rect">
            <a:avLst/>
          </a:prstGeom>
          <a:ln w="12700">
            <a:miter lim="400000"/>
          </a:ln>
        </p:spPr>
      </p:pic>
      <p:pic>
        <p:nvPicPr>
          <p:cNvPr id="186" name="Google Shape;189;p6"/>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272127" y="329600"/>
            <a:ext cx="2604757" cy="3393202"/>
          </a:xfrm>
          <a:prstGeom prst="rect">
            <a:avLst/>
          </a:prstGeom>
          <a:ln w="12700">
            <a:miter lim="400000"/>
          </a:ln>
        </p:spPr>
      </p:pic>
      <p:pic>
        <p:nvPicPr>
          <p:cNvPr id="187" name="Google Shape;190;p6"/>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233252" y="4497256"/>
            <a:ext cx="1568034" cy="2190838"/>
          </a:xfrm>
          <a:prstGeom prst="rect">
            <a:avLst/>
          </a:prstGeom>
          <a:ln w="12700">
            <a:miter lim="400000"/>
          </a:ln>
        </p:spPr>
      </p:pic>
      <p:sp>
        <p:nvSpPr>
          <p:cNvPr id="2" name="Google Shape;89;p1">
            <a:extLst>
              <a:ext uri="{FF2B5EF4-FFF2-40B4-BE49-F238E27FC236}">
                <a16:creationId xmlns:a16="http://schemas.microsoft.com/office/drawing/2014/main" id="{0F119CE5-4789-63BC-F513-A1233FC477BB}"/>
              </a:ext>
            </a:extLst>
          </p:cNvPr>
          <p:cNvSpPr txBox="1">
            <a:spLocks/>
          </p:cNvSpPr>
          <p:nvPr/>
        </p:nvSpPr>
        <p:spPr>
          <a:xfrm>
            <a:off x="5493618" y="274416"/>
            <a:ext cx="3472202" cy="2573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rmAutofit/>
          </a:bodyPr>
          <a:lstStyle>
            <a:lvl1pPr marL="0" marR="0" indent="0" algn="ctr" defTabSz="914400" rtl="0" latinLnBrk="0">
              <a:lnSpc>
                <a:spcPct val="90000"/>
              </a:lnSpc>
              <a:spcBef>
                <a:spcPts val="0"/>
              </a:spcBef>
              <a:spcAft>
                <a:spcPts val="0"/>
              </a:spcAft>
              <a:buClrTx/>
              <a:buSzTx/>
              <a:buFontTx/>
              <a:buNone/>
              <a:tabLst/>
              <a:defRPr sz="6000" b="0" i="0" u="none" strike="noStrike" cap="none" spc="0" baseline="0">
                <a:solidFill>
                  <a:srgbClr val="000000"/>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9pPr>
          </a:lstStyle>
          <a:p>
            <a:pPr algn="l" hangingPunct="1">
              <a:lnSpc>
                <a:spcPct val="150000"/>
              </a:lnSpc>
              <a:defRPr sz="2000" i="1">
                <a:solidFill>
                  <a:srgbClr val="FFFFFF"/>
                </a:solidFill>
                <a:latin typeface="Georgia"/>
                <a:ea typeface="Georgia"/>
                <a:cs typeface="Georgia"/>
                <a:sym typeface="Georgia"/>
              </a:defRPr>
            </a:pPr>
            <a:r>
              <a:rPr lang="en-US" sz="2000" i="1" dirty="0">
                <a:solidFill>
                  <a:srgbClr val="FFFFFF"/>
                </a:solidFill>
                <a:latin typeface="Georgia"/>
                <a:ea typeface="Georgia"/>
                <a:cs typeface="Georgia"/>
                <a:sym typeface="Georgia"/>
              </a:rPr>
              <a:t>What is similar and different about the lines, shapes, and colors in these paintings?</a:t>
            </a:r>
          </a:p>
        </p:txBody>
      </p:sp>
      <p:pic>
        <p:nvPicPr>
          <p:cNvPr id="4" name="Picture 3" descr="A white silhouette of a couple of people&#10;&#10;Description automatically generated">
            <a:extLst>
              <a:ext uri="{FF2B5EF4-FFF2-40B4-BE49-F238E27FC236}">
                <a16:creationId xmlns:a16="http://schemas.microsoft.com/office/drawing/2014/main" id="{AA729E80-8B3F-F058-B236-84DC529D016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5" name="Google Shape;91;p1">
            <a:extLst>
              <a:ext uri="{FF2B5EF4-FFF2-40B4-BE49-F238E27FC236}">
                <a16:creationId xmlns:a16="http://schemas.microsoft.com/office/drawing/2014/main" id="{C0F74BB7-0DB5-41CC-D37E-E47C63AFB016}"/>
              </a:ext>
            </a:extLst>
          </p:cNvPr>
          <p:cNvSpPr txBox="1"/>
          <p:nvPr/>
        </p:nvSpPr>
        <p:spPr>
          <a:xfrm>
            <a:off x="640326" y="689334"/>
            <a:ext cx="5638541" cy="38779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a:solidFill>
                  <a:srgbClr val="FFFFFF"/>
                </a:solidFill>
                <a:latin typeface="+mn-lt"/>
                <a:ea typeface="+mn-ea"/>
                <a:cs typeface="+mn-cs"/>
                <a:sym typeface="Arial"/>
              </a:defRPr>
            </a:pPr>
            <a:r>
              <a:rPr lang="en-US" dirty="0"/>
              <a:t>Image Credits</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Sylvia </a:t>
            </a:r>
            <a:r>
              <a:rPr lang="en-US" dirty="0" err="1"/>
              <a:t>Carewe</a:t>
            </a:r>
            <a:r>
              <a:rPr lang="en-US" dirty="0"/>
              <a:t>, Untitled (Dutra Taxi), c. 1945, oil on canvas, 20 × 24 inches. Renee &amp; Chaim Gross Foundation, New York. © Sylvia </a:t>
            </a:r>
            <a:r>
              <a:rPr lang="en-US" dirty="0" err="1"/>
              <a:t>Carewe</a:t>
            </a:r>
            <a:r>
              <a:rPr lang="en-US" dirty="0"/>
              <a:t> by permission of the executor of the estate of Sylvia </a:t>
            </a:r>
            <a:r>
              <a:rPr lang="en-US" dirty="0" err="1"/>
              <a:t>Carewe</a:t>
            </a:r>
            <a:r>
              <a:rPr lang="en-US" dirty="0"/>
              <a:t>, John Small.</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Irene Rice Pereira, Untitled, 1941, mixed media on paper, 14 × 11 inches. © artist's estate.</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Mercedes Matter, Untitled, 1934–35, oil on canvas, 16</a:t>
            </a:r>
            <a:r>
              <a:rPr lang="en-US" spc="-150" baseline="-25000" dirty="0"/>
              <a:t> </a:t>
            </a:r>
            <a:r>
              <a:rPr lang="en-US" dirty="0"/>
              <a:t>½ × 21</a:t>
            </a:r>
            <a:r>
              <a:rPr lang="en-US" spc="-150" dirty="0"/>
              <a:t> </a:t>
            </a:r>
            <a:r>
              <a:rPr lang="en-US" dirty="0"/>
              <a:t>½ inches. Renee &amp; Chaim Gross Foundation, New York. Courtesy of the estate of Mercedes Matter and Mark </a:t>
            </a:r>
            <a:r>
              <a:rPr lang="en-US" dirty="0" err="1"/>
              <a:t>Borghi</a:t>
            </a:r>
            <a:r>
              <a:rPr lang="en-US" dirty="0"/>
              <a:t>.</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Lorrie Goulet, Holiday Card, 1991, collage on paper, 6</a:t>
            </a:r>
            <a:r>
              <a:rPr lang="en-US" spc="-150" dirty="0"/>
              <a:t> </a:t>
            </a:r>
            <a:r>
              <a:rPr lang="en-US" dirty="0"/>
              <a:t>¹⁵⁄₁₆ × 5 inches. Renee &amp; Chaim Gross Foundation, New York. © 2024 Lorrie Goulet / Licensed by VAGA at Artists Rights Society (ARS), NY.</a:t>
            </a:r>
          </a:p>
          <a:p>
            <a:pPr>
              <a:defRPr>
                <a:solidFill>
                  <a:srgbClr val="FFFFFF"/>
                </a:solidFill>
                <a:latin typeface="+mn-lt"/>
                <a:ea typeface="+mn-ea"/>
                <a:cs typeface="+mn-cs"/>
                <a:sym typeface="Arial"/>
              </a:defRPr>
            </a:pPr>
            <a:endParaRPr lang="en-US" dirty="0"/>
          </a:p>
        </p:txBody>
      </p:sp>
      <p:pic>
        <p:nvPicPr>
          <p:cNvPr id="3" name="Picture 2" descr="A white silhouette of a couple of people&#10;&#10;Description automatically generated">
            <a:extLst>
              <a:ext uri="{FF2B5EF4-FFF2-40B4-BE49-F238E27FC236}">
                <a16:creationId xmlns:a16="http://schemas.microsoft.com/office/drawing/2014/main" id="{E688EF90-5736-CD31-DE58-05186F3FEB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extLst>
      <p:ext uri="{BB962C8B-B14F-4D97-AF65-F5344CB8AC3E}">
        <p14:creationId xmlns:p14="http://schemas.microsoft.com/office/powerpoint/2010/main" val="11764946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55A11"/>
        </a:solidFill>
        <a:effectLst/>
      </p:bgPr>
    </p:bg>
    <p:spTree>
      <p:nvGrpSpPr>
        <p:cNvPr id="1" name=""/>
        <p:cNvGrpSpPr/>
        <p:nvPr/>
      </p:nvGrpSpPr>
      <p:grpSpPr>
        <a:xfrm>
          <a:off x="0" y="0"/>
          <a:ext cx="0" cy="0"/>
          <a:chOff x="0" y="0"/>
          <a:chExt cx="0" cy="0"/>
        </a:xfrm>
      </p:grpSpPr>
      <p:sp>
        <p:nvSpPr>
          <p:cNvPr id="106" name="Google Shape;84;g28513a080f6_1_9"/>
          <p:cNvSpPr txBox="1">
            <a:spLocks noGrp="1"/>
          </p:cNvSpPr>
          <p:nvPr>
            <p:ph type="subTitle" idx="1"/>
          </p:nvPr>
        </p:nvSpPr>
        <p:spPr>
          <a:xfrm>
            <a:off x="2460651" y="1233977"/>
            <a:ext cx="7700989" cy="5181571"/>
          </a:xfrm>
          <a:prstGeom prst="rect">
            <a:avLst/>
          </a:prstGeom>
        </p:spPr>
        <p:txBody>
          <a:bodyPr lIns="0" tIns="0" rIns="0" bIns="0"/>
          <a:lstStyle>
            <a:lvl1pPr indent="0" algn="l">
              <a:lnSpc>
                <a:spcPct val="150000"/>
              </a:lnSpc>
              <a:defRPr sz="3200">
                <a:solidFill>
                  <a:srgbClr val="FFFFFF"/>
                </a:solidFill>
                <a:latin typeface="Georgia"/>
                <a:ea typeface="Georgia"/>
                <a:cs typeface="Georgia"/>
                <a:sym typeface="Georgia"/>
              </a:defRPr>
            </a:lvl1pPr>
          </a:lstStyle>
          <a:p>
            <a:r>
              <a:rPr dirty="0"/>
              <a:t>This slideshow presents </a:t>
            </a:r>
            <a:r>
              <a:rPr lang="en-US" dirty="0"/>
              <a:t>four</a:t>
            </a:r>
            <a:r>
              <a:rPr dirty="0"/>
              <a:t> paintings that have interesting LINES, SHAPES, and COLORS. </a:t>
            </a:r>
          </a:p>
        </p:txBody>
      </p:sp>
      <p:pic>
        <p:nvPicPr>
          <p:cNvPr id="3" name="Picture 2" descr="A white silhouette of a couple of people&#10;&#10;Description automatically generated">
            <a:extLst>
              <a:ext uri="{FF2B5EF4-FFF2-40B4-BE49-F238E27FC236}">
                <a16:creationId xmlns:a16="http://schemas.microsoft.com/office/drawing/2014/main" id="{88DCA25B-6966-5346-EC7F-C727ADE9926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Picture 2" descr="A white silhouette of a couple of people&#10;&#10;Description automatically generated">
            <a:extLst>
              <a:ext uri="{FF2B5EF4-FFF2-40B4-BE49-F238E27FC236}">
                <a16:creationId xmlns:a16="http://schemas.microsoft.com/office/drawing/2014/main" id="{F3C23296-8898-FC22-ED25-B403D98E80D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
        <p:nvSpPr>
          <p:cNvPr id="2" name="Google Shape;91;p1">
            <a:extLst>
              <a:ext uri="{FF2B5EF4-FFF2-40B4-BE49-F238E27FC236}">
                <a16:creationId xmlns:a16="http://schemas.microsoft.com/office/drawing/2014/main" id="{4690D871-D966-E01F-DF7E-3DA175DBD936}"/>
              </a:ext>
            </a:extLst>
          </p:cNvPr>
          <p:cNvSpPr txBox="1"/>
          <p:nvPr/>
        </p:nvSpPr>
        <p:spPr>
          <a:xfrm>
            <a:off x="647424" y="706647"/>
            <a:ext cx="5431536" cy="4524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n-lt"/>
                <a:ea typeface="+mn-ea"/>
                <a:cs typeface="+mn-cs"/>
                <a:sym typeface="Arial"/>
              </a:defRPr>
            </a:pPr>
            <a:r>
              <a:rPr lang="en-US" dirty="0"/>
              <a:t>First established in 1974 with donations from over two dozen close friends and supporters of American artist Chaim Gross (1902-91), the Renee &amp; Chaim Gross Foundation was incorporated as a 501(c)(3) not-for-profit organization in 1989. The Foundation is located in the couple's historic Greenwich Village townhouse and the artist’s studio space at 526 LaGuardia Place.</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The Foundation stewards an extensive </a:t>
            </a:r>
            <a:r>
              <a:rPr lang="en-US" dirty="0">
                <a:solidFill>
                  <a:schemeClr val="bg1"/>
                </a:solidFill>
              </a:rPr>
              <a:t>collection </a:t>
            </a:r>
            <a:r>
              <a:rPr lang="en-US" dirty="0"/>
              <a:t>of over 12,000 objects that includes Gross’s sculptures, drawings, and prints; a photographic archive; and their large personal collection of African, Oceanic, Pre-Columbian, American, and European art that remains installed in the townhouse as it was during their lifetimes.</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t>Our mission is to further the legacy of Chaim Gross through high-quality research, exhibitions, and educational activities around our historic building and art collections for audiences in New York City and beyond.</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r>
              <a:rPr lang="en-US" dirty="0">
                <a:solidFill>
                  <a:schemeClr val="bg1"/>
                </a:solidFill>
                <a:hlinkClick r:id="rId3">
                  <a:extLst>
                    <a:ext uri="{A12FA001-AC4F-418D-AE19-62706E023703}">
                      <ahyp:hlinkClr xmlns:ahyp="http://schemas.microsoft.com/office/drawing/2018/hyperlinkcolor" val="tx"/>
                    </a:ext>
                  </a:extLst>
                </a:hlinkClick>
              </a:rPr>
              <a:t>rcgrossfoundation.org</a:t>
            </a:r>
            <a:endParaRPr lang="en-US" dirty="0">
              <a:solidFill>
                <a:schemeClr val="bg1"/>
              </a:solidFill>
            </a:endParaRPr>
          </a:p>
          <a:p>
            <a:pPr>
              <a:defRPr>
                <a:solidFill>
                  <a:srgbClr val="FFFFFF"/>
                </a:solidFill>
                <a:latin typeface="+mn-lt"/>
                <a:ea typeface="+mn-ea"/>
                <a:cs typeface="+mn-cs"/>
                <a:sym typeface="Arial"/>
              </a:defRPr>
            </a:pPr>
            <a:endParaRPr lang="en-US" dirty="0"/>
          </a:p>
        </p:txBody>
      </p:sp>
      <p:sp>
        <p:nvSpPr>
          <p:cNvPr id="4" name="Google Shape;91;p1">
            <a:extLst>
              <a:ext uri="{FF2B5EF4-FFF2-40B4-BE49-F238E27FC236}">
                <a16:creationId xmlns:a16="http://schemas.microsoft.com/office/drawing/2014/main" id="{C5C3C9DC-3A8B-B9EC-2A57-BDC7CC56A85E}"/>
              </a:ext>
            </a:extLst>
          </p:cNvPr>
          <p:cNvSpPr txBox="1"/>
          <p:nvPr/>
        </p:nvSpPr>
        <p:spPr>
          <a:xfrm>
            <a:off x="6434766" y="706647"/>
            <a:ext cx="5431536" cy="1723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a:solidFill>
                  <a:srgbClr val="FFFFFF"/>
                </a:solidFill>
                <a:latin typeface="+mn-lt"/>
                <a:ea typeface="+mn-ea"/>
                <a:cs typeface="+mn-cs"/>
                <a:sym typeface="Arial"/>
              </a:defRPr>
            </a:pPr>
            <a:r>
              <a:rPr lang="en-US" dirty="0"/>
              <a:t>This project is generously supported by a grant from the Dorothy C. </a:t>
            </a:r>
            <a:r>
              <a:rPr lang="en-US" dirty="0" err="1"/>
              <a:t>Radgowski</a:t>
            </a:r>
            <a:r>
              <a:rPr lang="en-US" dirty="0"/>
              <a:t> Learning Through Women’s Achievement in the Arts Grant, a joint effort of Where Women Made History (WWMH), and Historic Artists’ Homes &amp; Studios (HAHS), both programs of the National Trust for Historic Preservation.</a:t>
            </a:r>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endParaRPr lang="en-US" dirty="0"/>
          </a:p>
          <a:p>
            <a:pPr>
              <a:defRPr>
                <a:solidFill>
                  <a:srgbClr val="FFFFFF"/>
                </a:solidFill>
                <a:latin typeface="+mn-lt"/>
                <a:ea typeface="+mn-ea"/>
                <a:cs typeface="+mn-cs"/>
                <a:sym typeface="Arial"/>
              </a:defRPr>
            </a:pPr>
            <a:endParaRPr dirty="0"/>
          </a:p>
        </p:txBody>
      </p:sp>
    </p:spTree>
    <p:extLst>
      <p:ext uri="{BB962C8B-B14F-4D97-AF65-F5344CB8AC3E}">
        <p14:creationId xmlns:p14="http://schemas.microsoft.com/office/powerpoint/2010/main" val="213535415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F9000"/>
        </a:solidFill>
        <a:effectLst/>
      </p:bgPr>
    </p:bg>
    <p:spTree>
      <p:nvGrpSpPr>
        <p:cNvPr id="1" name=""/>
        <p:cNvGrpSpPr/>
        <p:nvPr/>
      </p:nvGrpSpPr>
      <p:grpSpPr>
        <a:xfrm>
          <a:off x="0" y="0"/>
          <a:ext cx="0" cy="0"/>
          <a:chOff x="0" y="0"/>
          <a:chExt cx="0" cy="0"/>
        </a:xfrm>
      </p:grpSpPr>
      <p:sp>
        <p:nvSpPr>
          <p:cNvPr id="108" name="Google Shape;84;g28513a080f6_1_9"/>
          <p:cNvSpPr txBox="1">
            <a:spLocks noGrp="1"/>
          </p:cNvSpPr>
          <p:nvPr>
            <p:ph type="subTitle" sz="half" idx="1"/>
          </p:nvPr>
        </p:nvSpPr>
        <p:spPr>
          <a:xfrm>
            <a:off x="2453278" y="1243795"/>
            <a:ext cx="7450264" cy="4370410"/>
          </a:xfrm>
          <a:prstGeom prst="rect">
            <a:avLst/>
          </a:prstGeom>
        </p:spPr>
        <p:txBody>
          <a:bodyPr lIns="0" tIns="0" rIns="0" bIns="0"/>
          <a:lstStyle>
            <a:lvl1pPr indent="0" algn="l">
              <a:lnSpc>
                <a:spcPct val="150000"/>
              </a:lnSpc>
              <a:defRPr sz="3200">
                <a:solidFill>
                  <a:srgbClr val="FFFFFF"/>
                </a:solidFill>
                <a:latin typeface="Georgia"/>
                <a:ea typeface="Georgia"/>
                <a:cs typeface="Georgia"/>
                <a:sym typeface="Georgia"/>
              </a:defRPr>
            </a:lvl1pPr>
          </a:lstStyle>
          <a:p>
            <a:r>
              <a:t>Each slide has an image (or several) and some questions to encourage discussion about these elements of art.</a:t>
            </a:r>
          </a:p>
        </p:txBody>
      </p:sp>
      <p:pic>
        <p:nvPicPr>
          <p:cNvPr id="3" name="Picture 2" descr="A white silhouette of a couple of people&#10;&#10;Description automatically generated">
            <a:extLst>
              <a:ext uri="{FF2B5EF4-FFF2-40B4-BE49-F238E27FC236}">
                <a16:creationId xmlns:a16="http://schemas.microsoft.com/office/drawing/2014/main" id="{3252D441-985E-73FB-00D1-5146A63800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10" name="Google Shape;84;g28513a080f6_1_9"/>
          <p:cNvSpPr txBox="1">
            <a:spLocks noGrp="1"/>
          </p:cNvSpPr>
          <p:nvPr>
            <p:ph type="subTitle" sz="half" idx="1"/>
          </p:nvPr>
        </p:nvSpPr>
        <p:spPr>
          <a:xfrm>
            <a:off x="2459357" y="1225359"/>
            <a:ext cx="7273285" cy="4407282"/>
          </a:xfrm>
          <a:prstGeom prst="rect">
            <a:avLst/>
          </a:prstGeom>
        </p:spPr>
        <p:txBody>
          <a:bodyPr lIns="0" tIns="0" rIns="0" bIns="0"/>
          <a:lstStyle>
            <a:lvl1pPr indent="0" algn="l">
              <a:lnSpc>
                <a:spcPct val="150000"/>
              </a:lnSpc>
              <a:defRPr sz="3200">
                <a:solidFill>
                  <a:srgbClr val="FFFFFF"/>
                </a:solidFill>
                <a:latin typeface="Georgia"/>
                <a:ea typeface="Georgia"/>
                <a:cs typeface="Georgia"/>
                <a:sym typeface="Georgia"/>
              </a:defRPr>
            </a:lvl1pPr>
          </a:lstStyle>
          <a:p>
            <a:r>
              <a:t>Look carefully at the images together. Read the questions, share ideas, and make observations.</a:t>
            </a:r>
          </a:p>
        </p:txBody>
      </p:sp>
      <p:pic>
        <p:nvPicPr>
          <p:cNvPr id="3" name="Picture 2" descr="A white silhouette of a couple of people&#10;&#10;Description automatically generated">
            <a:extLst>
              <a:ext uri="{FF2B5EF4-FFF2-40B4-BE49-F238E27FC236}">
                <a16:creationId xmlns:a16="http://schemas.microsoft.com/office/drawing/2014/main" id="{483D3151-A208-B2E4-1BBB-7FD656FCA2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48235"/>
        </a:solidFill>
        <a:effectLst/>
      </p:bgPr>
    </p:bg>
    <p:spTree>
      <p:nvGrpSpPr>
        <p:cNvPr id="1" name=""/>
        <p:cNvGrpSpPr/>
        <p:nvPr/>
      </p:nvGrpSpPr>
      <p:grpSpPr>
        <a:xfrm>
          <a:off x="0" y="0"/>
          <a:ext cx="0" cy="0"/>
          <a:chOff x="0" y="0"/>
          <a:chExt cx="0" cy="0"/>
        </a:xfrm>
      </p:grpSpPr>
      <p:sp>
        <p:nvSpPr>
          <p:cNvPr id="118" name="Google Shape;89;p1"/>
          <p:cNvSpPr txBox="1">
            <a:spLocks noGrp="1"/>
          </p:cNvSpPr>
          <p:nvPr>
            <p:ph type="ctrTitle"/>
          </p:nvPr>
        </p:nvSpPr>
        <p:spPr>
          <a:xfrm>
            <a:off x="380759" y="201433"/>
            <a:ext cx="11258712" cy="800494"/>
          </a:xfrm>
          <a:prstGeom prst="rect">
            <a:avLst/>
          </a:prstGeom>
        </p:spPr>
        <p:txBody>
          <a:bodyPr lIns="0" tIns="0" rIns="0" bIns="0" anchor="t"/>
          <a:lstStyle>
            <a:lvl1pPr algn="l">
              <a:lnSpc>
                <a:spcPct val="150000"/>
              </a:lnSpc>
              <a:defRPr sz="3600">
                <a:solidFill>
                  <a:srgbClr val="FFFFFF"/>
                </a:solidFill>
                <a:latin typeface="Georgia"/>
                <a:ea typeface="Georgia"/>
                <a:cs typeface="Georgia"/>
                <a:sym typeface="Georgia"/>
              </a:defRPr>
            </a:lvl1pPr>
          </a:lstStyle>
          <a:p>
            <a:r>
              <a:t>Lines! Shapes! Colors! As you look at the art… </a:t>
            </a:r>
          </a:p>
        </p:txBody>
      </p:sp>
      <p:pic>
        <p:nvPicPr>
          <p:cNvPr id="4" name="Picture 3" descr="A white silhouette of a couple of people&#10;&#10;Description automatically generated">
            <a:extLst>
              <a:ext uri="{FF2B5EF4-FFF2-40B4-BE49-F238E27FC236}">
                <a16:creationId xmlns:a16="http://schemas.microsoft.com/office/drawing/2014/main" id="{5449CF68-FA44-3664-730A-500E442EC48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pic>
        <p:nvPicPr>
          <p:cNvPr id="5" name="Picture 4" descr="A line of lines with words&#10;&#10;Description automatically generated with medium confidence">
            <a:extLst>
              <a:ext uri="{FF2B5EF4-FFF2-40B4-BE49-F238E27FC236}">
                <a16:creationId xmlns:a16="http://schemas.microsoft.com/office/drawing/2014/main" id="{895741B5-05C2-2644-BABE-EA57E66DEB5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0759" y="1253852"/>
            <a:ext cx="3316114" cy="4974171"/>
          </a:xfrm>
          <a:prstGeom prst="rect">
            <a:avLst/>
          </a:prstGeom>
        </p:spPr>
      </p:pic>
      <p:pic>
        <p:nvPicPr>
          <p:cNvPr id="7" name="Picture 6" descr="A group of shapes with text&#10;&#10;Description automatically generated with medium confidence">
            <a:extLst>
              <a:ext uri="{FF2B5EF4-FFF2-40B4-BE49-F238E27FC236}">
                <a16:creationId xmlns:a16="http://schemas.microsoft.com/office/drawing/2014/main" id="{99525588-8B1A-F589-3FB3-72151C827C1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34848" y="1253852"/>
            <a:ext cx="3316114" cy="4974171"/>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007E0822-D2ED-7DC7-5CD4-07EC9332604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88938" y="1253852"/>
            <a:ext cx="3316114" cy="4974171"/>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137" name="Google Shape;91;p1"/>
          <p:cNvSpPr txBox="1"/>
          <p:nvPr/>
        </p:nvSpPr>
        <p:spPr>
          <a:xfrm>
            <a:off x="457461" y="5903815"/>
            <a:ext cx="563854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Sylvia </a:t>
            </a:r>
            <a:r>
              <a:rPr lang="en-US" dirty="0" err="1"/>
              <a:t>Carewe</a:t>
            </a:r>
            <a:r>
              <a:rPr lang="en-US" dirty="0"/>
              <a:t>, Untitled (Dutra Taxi), c. 1945, oil on canvas, 20 × 24 inches</a:t>
            </a:r>
            <a:endParaRPr dirty="0"/>
          </a:p>
        </p:txBody>
      </p:sp>
      <p:sp>
        <p:nvSpPr>
          <p:cNvPr id="138" name="Google Shape;89;p1"/>
          <p:cNvSpPr txBox="1">
            <a:spLocks noGrp="1"/>
          </p:cNvSpPr>
          <p:nvPr>
            <p:ph type="ctrTitle"/>
          </p:nvPr>
        </p:nvSpPr>
        <p:spPr>
          <a:xfrm>
            <a:off x="7464838" y="518675"/>
            <a:ext cx="4324436" cy="7201638"/>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rPr dirty="0"/>
              <a:t>First, take a few moments to look carefully at this painting.</a:t>
            </a:r>
            <a:br>
              <a:rPr dirty="0"/>
            </a:br>
            <a:br>
              <a:rPr dirty="0"/>
            </a:br>
            <a:r>
              <a:rPr dirty="0"/>
              <a:t>Discuss as a group:</a:t>
            </a:r>
            <a:br>
              <a:rPr dirty="0"/>
            </a:br>
            <a:br>
              <a:rPr dirty="0"/>
            </a:br>
            <a:r>
              <a:rPr dirty="0"/>
              <a:t>LINES</a:t>
            </a:r>
            <a:br>
              <a:rPr dirty="0"/>
            </a:br>
            <a:r>
              <a:rPr i="1" dirty="0"/>
              <a:t>What kinds of lines do you notice in the picture?</a:t>
            </a:r>
            <a:br>
              <a:rPr i="1" dirty="0"/>
            </a:br>
            <a:r>
              <a:rPr i="1" dirty="0"/>
              <a:t>Which ones stand out to you?</a:t>
            </a:r>
            <a:br>
              <a:rPr i="1" dirty="0"/>
            </a:br>
            <a:r>
              <a:rPr i="1" dirty="0"/>
              <a:t>Which lines create a pattern?</a:t>
            </a:r>
            <a:br>
              <a:rPr i="1" dirty="0"/>
            </a:br>
            <a:br>
              <a:rPr i="1" dirty="0"/>
            </a:br>
            <a:endParaRPr i="1" dirty="0"/>
          </a:p>
        </p:txBody>
      </p:sp>
      <p:pic>
        <p:nvPicPr>
          <p:cNvPr id="139" name="Google Shape;113;p1"/>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67657" y="632673"/>
            <a:ext cx="6401915" cy="5271142"/>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8CEB8F8B-32E1-5491-9DE2-2F25B0F258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55A11"/>
        </a:solidFill>
        <a:effectLst/>
      </p:bgPr>
    </p:bg>
    <p:spTree>
      <p:nvGrpSpPr>
        <p:cNvPr id="1" name=""/>
        <p:cNvGrpSpPr/>
        <p:nvPr/>
      </p:nvGrpSpPr>
      <p:grpSpPr>
        <a:xfrm>
          <a:off x="0" y="0"/>
          <a:ext cx="0" cy="0"/>
          <a:chOff x="0" y="0"/>
          <a:chExt cx="0" cy="0"/>
        </a:xfrm>
      </p:grpSpPr>
      <p:sp>
        <p:nvSpPr>
          <p:cNvPr id="141" name="Google Shape;91;p1"/>
          <p:cNvSpPr txBox="1"/>
          <p:nvPr/>
        </p:nvSpPr>
        <p:spPr>
          <a:xfrm>
            <a:off x="4611718" y="5371508"/>
            <a:ext cx="6087905"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Sylvia </a:t>
            </a:r>
            <a:r>
              <a:rPr lang="en-US" dirty="0" err="1"/>
              <a:t>Carewe</a:t>
            </a:r>
            <a:r>
              <a:rPr lang="en-US" dirty="0"/>
              <a:t>, Untitled (Dutra Taxi), c. 1945, oil on canvas, 20 × 24 inches</a:t>
            </a:r>
          </a:p>
        </p:txBody>
      </p:sp>
      <p:sp>
        <p:nvSpPr>
          <p:cNvPr id="142" name="Google Shape;89;p1"/>
          <p:cNvSpPr txBox="1">
            <a:spLocks noGrp="1"/>
          </p:cNvSpPr>
          <p:nvPr>
            <p:ph type="ctrTitle"/>
          </p:nvPr>
        </p:nvSpPr>
        <p:spPr>
          <a:xfrm>
            <a:off x="351613" y="304667"/>
            <a:ext cx="3879919" cy="7201638"/>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rPr dirty="0"/>
              <a:t>Identify a line that catches your eye. Draw it in the air with your finger. </a:t>
            </a:r>
            <a:br>
              <a:rPr dirty="0"/>
            </a:br>
            <a:br>
              <a:rPr dirty="0"/>
            </a:br>
            <a:r>
              <a:rPr i="1" dirty="0"/>
              <a:t>Share what you noticed about your line. </a:t>
            </a:r>
            <a:br>
              <a:rPr i="1" dirty="0"/>
            </a:br>
            <a:br>
              <a:rPr i="1" dirty="0"/>
            </a:br>
            <a:r>
              <a:rPr i="1" dirty="0"/>
              <a:t>How are the lines similar and different?</a:t>
            </a:r>
          </a:p>
        </p:txBody>
      </p:sp>
      <p:pic>
        <p:nvPicPr>
          <p:cNvPr id="143" name="Google Shape;113;p1"/>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622092" y="388785"/>
            <a:ext cx="6051624" cy="4982723"/>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1FA3EED4-E090-801E-AA41-9FEB2A806C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F9000"/>
        </a:solidFill>
        <a:effectLst/>
      </p:bgPr>
    </p:bg>
    <p:spTree>
      <p:nvGrpSpPr>
        <p:cNvPr id="1" name=""/>
        <p:cNvGrpSpPr/>
        <p:nvPr/>
      </p:nvGrpSpPr>
      <p:grpSpPr>
        <a:xfrm>
          <a:off x="0" y="0"/>
          <a:ext cx="0" cy="0"/>
          <a:chOff x="0" y="0"/>
          <a:chExt cx="0" cy="0"/>
        </a:xfrm>
      </p:grpSpPr>
      <p:sp>
        <p:nvSpPr>
          <p:cNvPr id="145" name="Google Shape;91;p1"/>
          <p:cNvSpPr txBox="1"/>
          <p:nvPr/>
        </p:nvSpPr>
        <p:spPr>
          <a:xfrm>
            <a:off x="457461" y="5786053"/>
            <a:ext cx="6446446"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Sylvia </a:t>
            </a:r>
            <a:r>
              <a:rPr lang="en-US" dirty="0" err="1"/>
              <a:t>Carewe</a:t>
            </a:r>
            <a:r>
              <a:rPr lang="en-US" dirty="0"/>
              <a:t>, Untitled (Dutra Taxi), c. 1945, oil on canvas, 20 × 24 inches</a:t>
            </a:r>
          </a:p>
        </p:txBody>
      </p:sp>
      <p:sp>
        <p:nvSpPr>
          <p:cNvPr id="146" name="Google Shape;89;p1"/>
          <p:cNvSpPr txBox="1">
            <a:spLocks noGrp="1"/>
          </p:cNvSpPr>
          <p:nvPr>
            <p:ph type="ctrTitle"/>
          </p:nvPr>
        </p:nvSpPr>
        <p:spPr>
          <a:xfrm>
            <a:off x="7319696" y="275483"/>
            <a:ext cx="4324436" cy="7201638"/>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rPr dirty="0"/>
              <a:t>SHAPES</a:t>
            </a:r>
            <a:br>
              <a:rPr dirty="0"/>
            </a:br>
            <a:br>
              <a:rPr dirty="0"/>
            </a:br>
            <a:r>
              <a:rPr i="1" dirty="0"/>
              <a:t>What kinds of shapes do you see?</a:t>
            </a:r>
            <a:br>
              <a:rPr i="1" dirty="0"/>
            </a:br>
            <a:br>
              <a:rPr i="1" dirty="0"/>
            </a:br>
            <a:r>
              <a:rPr i="1" dirty="0"/>
              <a:t>What do the shapes tell you about what kind of place this is?</a:t>
            </a:r>
          </a:p>
        </p:txBody>
      </p:sp>
      <p:pic>
        <p:nvPicPr>
          <p:cNvPr id="147" name="Google Shape;113;p1"/>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67866" y="389481"/>
            <a:ext cx="6532128" cy="5378356"/>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D142D982-55A1-AD44-AD19-19E6BEC97C8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49" name="Google Shape;91;p1"/>
          <p:cNvSpPr txBox="1"/>
          <p:nvPr/>
        </p:nvSpPr>
        <p:spPr>
          <a:xfrm>
            <a:off x="4333158" y="5821835"/>
            <a:ext cx="6303688"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a:solidFill>
                  <a:srgbClr val="FFFFFF"/>
                </a:solidFill>
                <a:latin typeface="+mn-lt"/>
                <a:ea typeface="+mn-ea"/>
                <a:cs typeface="+mn-cs"/>
                <a:sym typeface="Arial"/>
              </a:defRPr>
            </a:pPr>
            <a:endParaRPr dirty="0"/>
          </a:p>
          <a:p>
            <a:pPr>
              <a:defRPr>
                <a:solidFill>
                  <a:srgbClr val="FFFFFF"/>
                </a:solidFill>
                <a:latin typeface="+mn-lt"/>
                <a:ea typeface="+mn-ea"/>
                <a:cs typeface="+mn-cs"/>
                <a:sym typeface="Arial"/>
              </a:defRPr>
            </a:pPr>
            <a:r>
              <a:rPr lang="en-US" dirty="0"/>
              <a:t>Sylvia </a:t>
            </a:r>
            <a:r>
              <a:rPr lang="en-US" dirty="0" err="1"/>
              <a:t>Carewe</a:t>
            </a:r>
            <a:r>
              <a:rPr lang="en-US" dirty="0"/>
              <a:t>, Untitled (Dutra Taxi), c. 1945, oil on canvas, 20 × 24 inches</a:t>
            </a:r>
          </a:p>
        </p:txBody>
      </p:sp>
      <p:sp>
        <p:nvSpPr>
          <p:cNvPr id="150" name="Google Shape;89;p1"/>
          <p:cNvSpPr txBox="1">
            <a:spLocks noGrp="1"/>
          </p:cNvSpPr>
          <p:nvPr>
            <p:ph type="ctrTitle"/>
          </p:nvPr>
        </p:nvSpPr>
        <p:spPr>
          <a:xfrm>
            <a:off x="594806" y="518675"/>
            <a:ext cx="3422718" cy="7201638"/>
          </a:xfrm>
          <a:prstGeom prst="rect">
            <a:avLst/>
          </a:prstGeom>
        </p:spPr>
        <p:txBody>
          <a:bodyPr lIns="0" tIns="0" rIns="0" bIns="0" anchor="t"/>
          <a:lstStyle/>
          <a:p>
            <a:pPr algn="l">
              <a:lnSpc>
                <a:spcPct val="150000"/>
              </a:lnSpc>
              <a:defRPr sz="2000">
                <a:solidFill>
                  <a:srgbClr val="FFFFFF"/>
                </a:solidFill>
                <a:latin typeface="Georgia"/>
                <a:ea typeface="Georgia"/>
                <a:cs typeface="Georgia"/>
                <a:sym typeface="Georgia"/>
              </a:defRPr>
            </a:pPr>
            <a:r>
              <a:rPr dirty="0"/>
              <a:t> COLORS</a:t>
            </a:r>
            <a:br>
              <a:rPr dirty="0"/>
            </a:br>
            <a:br>
              <a:rPr dirty="0"/>
            </a:br>
            <a:r>
              <a:rPr i="1" dirty="0"/>
              <a:t>What colors grab your attention most? </a:t>
            </a:r>
            <a:br>
              <a:rPr i="1" dirty="0"/>
            </a:br>
            <a:br>
              <a:rPr i="1" dirty="0"/>
            </a:br>
            <a:r>
              <a:rPr i="1" dirty="0"/>
              <a:t>Which colors stand out next to each other? </a:t>
            </a:r>
          </a:p>
        </p:txBody>
      </p:sp>
      <p:pic>
        <p:nvPicPr>
          <p:cNvPr id="151" name="Google Shape;113;p1"/>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343184" y="632673"/>
            <a:ext cx="6293662" cy="5182010"/>
          </a:xfrm>
          <a:prstGeom prst="rect">
            <a:avLst/>
          </a:prstGeom>
          <a:ln w="12700">
            <a:miter lim="400000"/>
          </a:ln>
        </p:spPr>
      </p:pic>
      <p:pic>
        <p:nvPicPr>
          <p:cNvPr id="3" name="Picture 2" descr="A white silhouette of a couple of people&#10;&#10;Description automatically generated">
            <a:extLst>
              <a:ext uri="{FF2B5EF4-FFF2-40B4-BE49-F238E27FC236}">
                <a16:creationId xmlns:a16="http://schemas.microsoft.com/office/drawing/2014/main" id="{20D33A32-9BAA-4E8A-71C6-E0271F3E2E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5435" y="5368653"/>
            <a:ext cx="1107440" cy="1326788"/>
          </a:xfrm>
          <a:prstGeom prst="rect">
            <a:avLst/>
          </a:prstGeom>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Georgia"/>
            <a:ea typeface="Georgia"/>
            <a:cs typeface="Georgia"/>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485</TotalTime>
  <Words>1233</Words>
  <Application>Microsoft Macintosh PowerPoint</Application>
  <PresentationFormat>Widescreen</PresentationFormat>
  <Paragraphs>65</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Georgia</vt:lpstr>
      <vt:lpstr>Office Theme</vt:lpstr>
      <vt:lpstr>PowerPoint Presentation</vt:lpstr>
      <vt:lpstr>PowerPoint Presentation</vt:lpstr>
      <vt:lpstr>PowerPoint Presentation</vt:lpstr>
      <vt:lpstr>PowerPoint Presentation</vt:lpstr>
      <vt:lpstr>Lines! Shapes! Colors! As you look at the art… </vt:lpstr>
      <vt:lpstr>First, take a few moments to look carefully at this painting.  Discuss as a group:  LINES What kinds of lines do you notice in the picture? Which ones stand out to you? Which lines create a pattern?  </vt:lpstr>
      <vt:lpstr>Identify a line that catches your eye. Draw it in the air with your finger.   Share what you noticed about your line.   How are the lines similar and different?</vt:lpstr>
      <vt:lpstr>SHAPES  What kinds of shapes do you see?  What do the shapes tell you about what kind of place this is?</vt:lpstr>
      <vt:lpstr> COLORS  What colors grab your attention most?   Which colors stand out next to each other? </vt:lpstr>
      <vt:lpstr>Sylvia Carewe created this painting of Provincetown, Massachusetts, a seaside town on the Atlantic Ocean.   What details did she include that tell us what it is like?   What other places does it remind you of?</vt:lpstr>
      <vt:lpstr>Take a few moments to look carefully at this painting.   Discuss as a group:  How would you describe the lines, shapes and colors?  Which ones do you notice first? Next? Share your observations.  What do you think it would feel like to  float into this painting and look around?         </vt:lpstr>
      <vt:lpstr>Irene Rice Pereira was interested in science and art, and was inspired by machines and technology.   What do the lines and shapes remind you of? </vt:lpstr>
      <vt:lpstr>What is similar about the lines, shapes, and colors in the two paintings? What’s different?   </vt:lpstr>
      <vt:lpstr>Take a few moments to look carefully at this collage.  Describe the shapes that you see.   What do they remind you of? What colors do you notice? Which ones stand out to you the most? What types of lines and patterns can you find? </vt:lpstr>
      <vt:lpstr>Lorrie Goulet made this collage as a card that she sent to her friend, Renee Gross.  How do you think she felt when they opened up the envelope and saw this artwork?  What is special about sending a card with art on the front?  What do you enjoy about getting a card in the mail? </vt:lpstr>
      <vt:lpstr>Take a few quiet moments to look carefully at this painting.   As a group, discuss what do you notice about the lines, shapes, and colors.     </vt:lpstr>
      <vt:lpstr>This painting is of objects on a table. The artist, Mercedes Matter, showed different views of the objects in the same picture.   What everyday objects do the lines and shapes in Matter’s painting remind you of? </vt:lpstr>
      <vt:lpstr>How would you describe the mood of each one? What do you see that makes you say that?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Brittany Cassandra</cp:lastModifiedBy>
  <cp:revision>24</cp:revision>
  <dcterms:modified xsi:type="dcterms:W3CDTF">2024-09-10T14:51:35Z</dcterms:modified>
</cp:coreProperties>
</file>